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6512" r:id="rId2"/>
    <p:sldId id="6513" r:id="rId3"/>
    <p:sldId id="6498" r:id="rId4"/>
    <p:sldId id="353" r:id="rId5"/>
    <p:sldId id="6510" r:id="rId6"/>
    <p:sldId id="6529" r:id="rId7"/>
    <p:sldId id="6530" r:id="rId8"/>
    <p:sldId id="6514" r:id="rId9"/>
    <p:sldId id="1164" r:id="rId10"/>
    <p:sldId id="1183" r:id="rId11"/>
    <p:sldId id="1169" r:id="rId12"/>
    <p:sldId id="1170" r:id="rId13"/>
    <p:sldId id="1209" r:id="rId14"/>
    <p:sldId id="1165" r:id="rId15"/>
    <p:sldId id="6500" r:id="rId16"/>
    <p:sldId id="1202" r:id="rId17"/>
    <p:sldId id="6515" r:id="rId18"/>
    <p:sldId id="6516" r:id="rId19"/>
    <p:sldId id="6518" r:id="rId20"/>
    <p:sldId id="6527" r:id="rId21"/>
    <p:sldId id="6521" r:id="rId22"/>
    <p:sldId id="6523" r:id="rId23"/>
    <p:sldId id="6525" r:id="rId24"/>
    <p:sldId id="6524" r:id="rId25"/>
    <p:sldId id="1293" r:id="rId26"/>
    <p:sldId id="1294" r:id="rId27"/>
    <p:sldId id="6528" r:id="rId28"/>
    <p:sldId id="280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Microsoft YaHei" panose="020B0503020204020204" pitchFamily="34" charset="-122"/>
      <p:regular r:id="rId32"/>
      <p:bold r:id="rId33"/>
    </p:embeddedFont>
    <p:embeddedFont>
      <p:font typeface="Microsoft YaHei" panose="020B0503020204020204" pitchFamily="34" charset="-122"/>
      <p:regular r:id="rId32"/>
      <p:bold r:id="rId33"/>
    </p:embeddedFont>
    <p:embeddedFont>
      <p:font typeface="Segoe UI Emoji" panose="020B0502040204020203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0F7"/>
    <a:srgbClr val="E0E0E0"/>
    <a:srgbClr val="04325F"/>
    <a:srgbClr val="C05F6A"/>
    <a:srgbClr val="DB959B"/>
    <a:srgbClr val="CCE1FF"/>
    <a:srgbClr val="FF575A"/>
    <a:srgbClr val="5FA872"/>
    <a:srgbClr val="FFC1BE"/>
    <a:srgbClr val="D7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3"/>
    <p:restoredTop sz="94675"/>
  </p:normalViewPr>
  <p:slideViewPr>
    <p:cSldViewPr snapToGrid="0">
      <p:cViewPr varScale="1">
        <p:scale>
          <a:sx n="156" d="100"/>
          <a:sy n="156" d="100"/>
        </p:scale>
        <p:origin x="184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#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E7011-1399-497B-803E-97A799A1E66A}" type="doc">
      <dgm:prSet loTypeId="urn:microsoft.com/office/officeart/2005/8/layout/chevron1" loCatId="process" qsTypeId="urn:microsoft.com/office/officeart/2005/8/quickstyle/simple1#1" qsCatId="simple" csTypeId="urn:microsoft.com/office/officeart/2005/8/colors/accent1_1#1" csCatId="accent1" phldr="1"/>
      <dgm:spPr/>
      <dgm:t>
        <a:bodyPr/>
        <a:lstStyle/>
        <a:p>
          <a:endParaRPr lang="zh-CN" altLang="en-US"/>
        </a:p>
      </dgm:t>
    </dgm:pt>
    <dgm:pt modelId="{D6C54582-D0A4-4E4A-8927-1268621055AA}">
      <dgm:prSet phldrT="[文本]"/>
      <dgm:spPr/>
      <dgm:t>
        <a:bodyPr/>
        <a:lstStyle/>
        <a:p>
          <a:r>
            <a:rPr lang="en-US" altLang="zh-CN" dirty="0"/>
            <a:t>Data Preprocessing</a:t>
          </a:r>
          <a:endParaRPr lang="zh-CN" altLang="en-US" dirty="0"/>
        </a:p>
      </dgm:t>
    </dgm:pt>
    <dgm:pt modelId="{0C923E32-86BE-4899-8738-E7ECCBF86D48}" type="parTrans" cxnId="{537BBA7B-8341-45D7-A46D-62BBB2361BA1}">
      <dgm:prSet/>
      <dgm:spPr/>
      <dgm:t>
        <a:bodyPr/>
        <a:lstStyle/>
        <a:p>
          <a:endParaRPr lang="zh-CN" altLang="en-US"/>
        </a:p>
      </dgm:t>
    </dgm:pt>
    <dgm:pt modelId="{FA197995-2A4A-408A-A493-2117FCF8F7F7}" type="sibTrans" cxnId="{537BBA7B-8341-45D7-A46D-62BBB2361BA1}">
      <dgm:prSet/>
      <dgm:spPr/>
      <dgm:t>
        <a:bodyPr/>
        <a:lstStyle/>
        <a:p>
          <a:endParaRPr lang="zh-CN" altLang="en-US"/>
        </a:p>
      </dgm:t>
    </dgm:pt>
    <dgm:pt modelId="{ED517FA8-8EF2-4237-A285-7F8A797F7682}">
      <dgm:prSet phldrT="[文本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en-US" altLang="zh-CN" b="1" dirty="0">
              <a:solidFill>
                <a:schemeClr val="tx1"/>
              </a:solidFill>
            </a:rPr>
            <a:t>Architecture Design</a:t>
          </a:r>
          <a:endParaRPr lang="zh-CN" altLang="en-US" b="1" dirty="0">
            <a:solidFill>
              <a:schemeClr val="tx1"/>
            </a:solidFill>
          </a:endParaRPr>
        </a:p>
      </dgm:t>
    </dgm:pt>
    <dgm:pt modelId="{2A227B31-EC0E-4B8D-B1C9-EF09A2EC2B3A}" type="parTrans" cxnId="{C821BBA3-9EFE-462A-BEA2-EC26990D6E1F}">
      <dgm:prSet/>
      <dgm:spPr/>
      <dgm:t>
        <a:bodyPr/>
        <a:lstStyle/>
        <a:p>
          <a:endParaRPr lang="zh-CN" altLang="en-US"/>
        </a:p>
      </dgm:t>
    </dgm:pt>
    <dgm:pt modelId="{08A72E78-2918-422D-913A-3A48C09CBB41}" type="sibTrans" cxnId="{C821BBA3-9EFE-462A-BEA2-EC26990D6E1F}">
      <dgm:prSet/>
      <dgm:spPr/>
      <dgm:t>
        <a:bodyPr/>
        <a:lstStyle/>
        <a:p>
          <a:endParaRPr lang="zh-CN" altLang="en-US"/>
        </a:p>
      </dgm:t>
    </dgm:pt>
    <dgm:pt modelId="{5AD0B349-00AF-4629-8350-2D00D1513D31}">
      <dgm:prSet phldrT="[文本]"/>
      <dgm:spPr>
        <a:noFill/>
      </dgm:spPr>
      <dgm:t>
        <a:bodyPr/>
        <a:lstStyle/>
        <a:p>
          <a:r>
            <a:rPr lang="en-US" altLang="zh-CN" b="1" dirty="0"/>
            <a:t>Model Training</a:t>
          </a:r>
          <a:endParaRPr lang="zh-CN" altLang="en-US" b="1" dirty="0"/>
        </a:p>
      </dgm:t>
    </dgm:pt>
    <dgm:pt modelId="{CCA600D1-2FDD-4A19-9CD4-DBC137A9D38F}" type="parTrans" cxnId="{E6922A84-F58C-4EED-88A8-195A5B9C8EA5}">
      <dgm:prSet/>
      <dgm:spPr/>
      <dgm:t>
        <a:bodyPr/>
        <a:lstStyle/>
        <a:p>
          <a:endParaRPr lang="zh-CN" altLang="en-US"/>
        </a:p>
      </dgm:t>
    </dgm:pt>
    <dgm:pt modelId="{A351C170-D486-4C7C-A76B-ECF7031FA19A}" type="sibTrans" cxnId="{E6922A84-F58C-4EED-88A8-195A5B9C8EA5}">
      <dgm:prSet/>
      <dgm:spPr/>
      <dgm:t>
        <a:bodyPr/>
        <a:lstStyle/>
        <a:p>
          <a:endParaRPr lang="zh-CN" altLang="en-US"/>
        </a:p>
      </dgm:t>
    </dgm:pt>
    <dgm:pt modelId="{BF7AD3ED-A400-48FF-9FB5-7145FE4F0DC6}">
      <dgm:prSet/>
      <dgm:spPr>
        <a:noFill/>
      </dgm:spPr>
      <dgm:t>
        <a:bodyPr/>
        <a:lstStyle/>
        <a:p>
          <a:r>
            <a:rPr lang="en-US" altLang="zh-CN" b="1" dirty="0"/>
            <a:t>Model Evaluation</a:t>
          </a:r>
          <a:endParaRPr lang="zh-CN" altLang="en-US" b="1" dirty="0"/>
        </a:p>
      </dgm:t>
    </dgm:pt>
    <dgm:pt modelId="{F6532421-657D-465C-B706-0D598EA67DE5}" type="parTrans" cxnId="{B18A4C0F-682F-4ABC-B4C6-D988BAA4382F}">
      <dgm:prSet/>
      <dgm:spPr/>
      <dgm:t>
        <a:bodyPr/>
        <a:lstStyle/>
        <a:p>
          <a:endParaRPr lang="zh-CN" altLang="en-US"/>
        </a:p>
      </dgm:t>
    </dgm:pt>
    <dgm:pt modelId="{65045617-69FD-4D58-A939-D0BC177CA698}" type="sibTrans" cxnId="{B18A4C0F-682F-4ABC-B4C6-D988BAA4382F}">
      <dgm:prSet/>
      <dgm:spPr/>
      <dgm:t>
        <a:bodyPr/>
        <a:lstStyle/>
        <a:p>
          <a:endParaRPr lang="zh-CN" altLang="en-US"/>
        </a:p>
      </dgm:t>
    </dgm:pt>
    <dgm:pt modelId="{AA25F685-1272-4BC7-80A8-39370710AA0C}" type="pres">
      <dgm:prSet presAssocID="{D1FE7011-1399-497B-803E-97A799A1E66A}" presName="Name0" presStyleCnt="0">
        <dgm:presLayoutVars>
          <dgm:dir/>
          <dgm:animLvl val="lvl"/>
          <dgm:resizeHandles val="exact"/>
        </dgm:presLayoutVars>
      </dgm:prSet>
      <dgm:spPr/>
    </dgm:pt>
    <dgm:pt modelId="{DE5836E2-9560-47FC-84AA-7017EFFC1CFF}" type="pres">
      <dgm:prSet presAssocID="{D6C54582-D0A4-4E4A-8927-1268621055A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77D0F9-5E26-4B5B-BC94-F15EEEFFF841}" type="pres">
      <dgm:prSet presAssocID="{FA197995-2A4A-408A-A493-2117FCF8F7F7}" presName="parTxOnlySpace" presStyleCnt="0"/>
      <dgm:spPr/>
    </dgm:pt>
    <dgm:pt modelId="{897A984F-2D8C-4854-BFCD-63B5F29DBA09}" type="pres">
      <dgm:prSet presAssocID="{ED517FA8-8EF2-4237-A285-7F8A797F768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CFAAB38-BB2D-4173-8C37-BE4C10AEFA70}" type="pres">
      <dgm:prSet presAssocID="{08A72E78-2918-422D-913A-3A48C09CBB41}" presName="parTxOnlySpace" presStyleCnt="0"/>
      <dgm:spPr/>
    </dgm:pt>
    <dgm:pt modelId="{47EA33E2-DFFA-4286-B1B3-5FBF7357F48A}" type="pres">
      <dgm:prSet presAssocID="{5AD0B349-00AF-4629-8350-2D00D1513D3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9316F94-3BC9-4E04-B2F1-5BC12509E9F0}" type="pres">
      <dgm:prSet presAssocID="{A351C170-D486-4C7C-A76B-ECF7031FA19A}" presName="parTxOnlySpace" presStyleCnt="0"/>
      <dgm:spPr/>
    </dgm:pt>
    <dgm:pt modelId="{83E1A6E9-17E9-45B7-86F7-6CEC7B564FAF}" type="pres">
      <dgm:prSet presAssocID="{BF7AD3ED-A400-48FF-9FB5-7145FE4F0DC6}" presName="parTxOnly" presStyleLbl="node1" presStyleIdx="3" presStyleCnt="4" custLinFactX="37953" custLinFactNeighborX="100000" custLinFactNeighborY="-69697">
        <dgm:presLayoutVars>
          <dgm:chMax val="0"/>
          <dgm:chPref val="0"/>
          <dgm:bulletEnabled val="1"/>
        </dgm:presLayoutVars>
      </dgm:prSet>
      <dgm:spPr/>
    </dgm:pt>
  </dgm:ptLst>
  <dgm:cxnLst>
    <dgm:cxn modelId="{B18A4C0F-682F-4ABC-B4C6-D988BAA4382F}" srcId="{D1FE7011-1399-497B-803E-97A799A1E66A}" destId="{BF7AD3ED-A400-48FF-9FB5-7145FE4F0DC6}" srcOrd="3" destOrd="0" parTransId="{F6532421-657D-465C-B706-0D598EA67DE5}" sibTransId="{65045617-69FD-4D58-A939-D0BC177CA698}"/>
    <dgm:cxn modelId="{72360D34-93B3-4E9A-B22C-5EA885EFF741}" type="presOf" srcId="{D1FE7011-1399-497B-803E-97A799A1E66A}" destId="{AA25F685-1272-4BC7-80A8-39370710AA0C}" srcOrd="0" destOrd="0" presId="urn:microsoft.com/office/officeart/2005/8/layout/chevron1"/>
    <dgm:cxn modelId="{2DD26852-8BC6-4022-AA59-11EF1D1BB9EB}" type="presOf" srcId="{5AD0B349-00AF-4629-8350-2D00D1513D31}" destId="{47EA33E2-DFFA-4286-B1B3-5FBF7357F48A}" srcOrd="0" destOrd="0" presId="urn:microsoft.com/office/officeart/2005/8/layout/chevron1"/>
    <dgm:cxn modelId="{CCC8685D-3A15-410B-A2B0-11E4216135E0}" type="presOf" srcId="{BF7AD3ED-A400-48FF-9FB5-7145FE4F0DC6}" destId="{83E1A6E9-17E9-45B7-86F7-6CEC7B564FAF}" srcOrd="0" destOrd="0" presId="urn:microsoft.com/office/officeart/2005/8/layout/chevron1"/>
    <dgm:cxn modelId="{7CD56E60-2A4E-42C9-99F3-4239D5F1856F}" type="presOf" srcId="{D6C54582-D0A4-4E4A-8927-1268621055AA}" destId="{DE5836E2-9560-47FC-84AA-7017EFFC1CFF}" srcOrd="0" destOrd="0" presId="urn:microsoft.com/office/officeart/2005/8/layout/chevron1"/>
    <dgm:cxn modelId="{537BBA7B-8341-45D7-A46D-62BBB2361BA1}" srcId="{D1FE7011-1399-497B-803E-97A799A1E66A}" destId="{D6C54582-D0A4-4E4A-8927-1268621055AA}" srcOrd="0" destOrd="0" parTransId="{0C923E32-86BE-4899-8738-E7ECCBF86D48}" sibTransId="{FA197995-2A4A-408A-A493-2117FCF8F7F7}"/>
    <dgm:cxn modelId="{E6922A84-F58C-4EED-88A8-195A5B9C8EA5}" srcId="{D1FE7011-1399-497B-803E-97A799A1E66A}" destId="{5AD0B349-00AF-4629-8350-2D00D1513D31}" srcOrd="2" destOrd="0" parTransId="{CCA600D1-2FDD-4A19-9CD4-DBC137A9D38F}" sibTransId="{A351C170-D486-4C7C-A76B-ECF7031FA19A}"/>
    <dgm:cxn modelId="{335B478A-3A35-45E5-B9B2-7A3B5009A7D3}" type="presOf" srcId="{ED517FA8-8EF2-4237-A285-7F8A797F7682}" destId="{897A984F-2D8C-4854-BFCD-63B5F29DBA09}" srcOrd="0" destOrd="0" presId="urn:microsoft.com/office/officeart/2005/8/layout/chevron1"/>
    <dgm:cxn modelId="{C821BBA3-9EFE-462A-BEA2-EC26990D6E1F}" srcId="{D1FE7011-1399-497B-803E-97A799A1E66A}" destId="{ED517FA8-8EF2-4237-A285-7F8A797F7682}" srcOrd="1" destOrd="0" parTransId="{2A227B31-EC0E-4B8D-B1C9-EF09A2EC2B3A}" sibTransId="{08A72E78-2918-422D-913A-3A48C09CBB41}"/>
    <dgm:cxn modelId="{65BC0928-82A9-4EE6-9B6E-D85D4871C2A8}" type="presParOf" srcId="{AA25F685-1272-4BC7-80A8-39370710AA0C}" destId="{DE5836E2-9560-47FC-84AA-7017EFFC1CFF}" srcOrd="0" destOrd="0" presId="urn:microsoft.com/office/officeart/2005/8/layout/chevron1"/>
    <dgm:cxn modelId="{DD53C6F7-E792-44AA-806E-1B96F88B170C}" type="presParOf" srcId="{AA25F685-1272-4BC7-80A8-39370710AA0C}" destId="{0E77D0F9-5E26-4B5B-BC94-F15EEEFFF841}" srcOrd="1" destOrd="0" presId="urn:microsoft.com/office/officeart/2005/8/layout/chevron1"/>
    <dgm:cxn modelId="{775388AD-3284-4ED9-B4E0-5AF7D04B11E2}" type="presParOf" srcId="{AA25F685-1272-4BC7-80A8-39370710AA0C}" destId="{897A984F-2D8C-4854-BFCD-63B5F29DBA09}" srcOrd="2" destOrd="0" presId="urn:microsoft.com/office/officeart/2005/8/layout/chevron1"/>
    <dgm:cxn modelId="{98998B3F-73E0-40F4-8B27-C6C064CDA2C6}" type="presParOf" srcId="{AA25F685-1272-4BC7-80A8-39370710AA0C}" destId="{CCFAAB38-BB2D-4173-8C37-BE4C10AEFA70}" srcOrd="3" destOrd="0" presId="urn:microsoft.com/office/officeart/2005/8/layout/chevron1"/>
    <dgm:cxn modelId="{1FD913F5-CBDB-45F9-B4D3-6936E4E7DF14}" type="presParOf" srcId="{AA25F685-1272-4BC7-80A8-39370710AA0C}" destId="{47EA33E2-DFFA-4286-B1B3-5FBF7357F48A}" srcOrd="4" destOrd="0" presId="urn:microsoft.com/office/officeart/2005/8/layout/chevron1"/>
    <dgm:cxn modelId="{C9B125DB-D25C-4236-8304-8C0D4DBF8A3E}" type="presParOf" srcId="{AA25F685-1272-4BC7-80A8-39370710AA0C}" destId="{19316F94-3BC9-4E04-B2F1-5BC12509E9F0}" srcOrd="5" destOrd="0" presId="urn:microsoft.com/office/officeart/2005/8/layout/chevron1"/>
    <dgm:cxn modelId="{C18A5B28-10BA-4649-9030-B92C5B8D8933}" type="presParOf" srcId="{AA25F685-1272-4BC7-80A8-39370710AA0C}" destId="{83E1A6E9-17E9-45B7-86F7-6CEC7B564F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836E2-9560-47FC-84AA-7017EFFC1CFF}">
      <dsp:nvSpPr>
        <dsp:cNvPr id="0" name=""/>
        <dsp:cNvSpPr/>
      </dsp:nvSpPr>
      <dsp:spPr>
        <a:xfrm>
          <a:off x="3138" y="0"/>
          <a:ext cx="1826940" cy="63946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Data Preprocessing</a:t>
          </a:r>
          <a:endParaRPr lang="zh-CN" altLang="en-US" sz="1300" kern="1200" dirty="0"/>
        </a:p>
      </dsp:txBody>
      <dsp:txXfrm>
        <a:off x="322869" y="0"/>
        <a:ext cx="1187479" cy="639461"/>
      </dsp:txXfrm>
    </dsp:sp>
    <dsp:sp modelId="{897A984F-2D8C-4854-BFCD-63B5F29DBA09}">
      <dsp:nvSpPr>
        <dsp:cNvPr id="0" name=""/>
        <dsp:cNvSpPr/>
      </dsp:nvSpPr>
      <dsp:spPr>
        <a:xfrm>
          <a:off x="1647384" y="0"/>
          <a:ext cx="1826940" cy="639461"/>
        </a:xfrm>
        <a:prstGeom prst="chevron">
          <a:avLst/>
        </a:prstGeom>
        <a:noFill/>
        <a:ln w="285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>
              <a:solidFill>
                <a:schemeClr val="tx1"/>
              </a:solidFill>
            </a:rPr>
            <a:t>Architecture Design</a:t>
          </a:r>
          <a:endParaRPr lang="zh-CN" altLang="en-US" sz="1300" b="1" kern="1200" dirty="0">
            <a:solidFill>
              <a:schemeClr val="tx1"/>
            </a:solidFill>
          </a:endParaRPr>
        </a:p>
      </dsp:txBody>
      <dsp:txXfrm>
        <a:off x="1967115" y="0"/>
        <a:ext cx="1187479" cy="639461"/>
      </dsp:txXfrm>
    </dsp:sp>
    <dsp:sp modelId="{47EA33E2-DFFA-4286-B1B3-5FBF7357F48A}">
      <dsp:nvSpPr>
        <dsp:cNvPr id="0" name=""/>
        <dsp:cNvSpPr/>
      </dsp:nvSpPr>
      <dsp:spPr>
        <a:xfrm>
          <a:off x="3291630" y="0"/>
          <a:ext cx="1826940" cy="639461"/>
        </a:xfrm>
        <a:prstGeom prst="chevron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Model Training</a:t>
          </a:r>
          <a:endParaRPr lang="zh-CN" altLang="en-US" sz="1300" b="1" kern="1200" dirty="0"/>
        </a:p>
      </dsp:txBody>
      <dsp:txXfrm>
        <a:off x="3611361" y="0"/>
        <a:ext cx="1187479" cy="639461"/>
      </dsp:txXfrm>
    </dsp:sp>
    <dsp:sp modelId="{83E1A6E9-17E9-45B7-86F7-6CEC7B564FAF}">
      <dsp:nvSpPr>
        <dsp:cNvPr id="0" name=""/>
        <dsp:cNvSpPr/>
      </dsp:nvSpPr>
      <dsp:spPr>
        <a:xfrm>
          <a:off x="4939015" y="0"/>
          <a:ext cx="1826940" cy="639461"/>
        </a:xfrm>
        <a:prstGeom prst="chevron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dirty="0"/>
            <a:t>Model Evaluation</a:t>
          </a:r>
          <a:endParaRPr lang="zh-CN" altLang="en-US" sz="1300" b="1" kern="1200" dirty="0"/>
        </a:p>
      </dsp:txBody>
      <dsp:txXfrm>
        <a:off x="5258746" y="0"/>
        <a:ext cx="1187479" cy="639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62766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15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07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92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3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331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68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28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3" name="Google Shape;55;p13">
            <a:extLst>
              <a:ext uri="{FF2B5EF4-FFF2-40B4-BE49-F238E27FC236}">
                <a16:creationId xmlns:a16="http://schemas.microsoft.com/office/drawing/2014/main" id="{8CA33BCB-F1B2-E54A-B194-477C63C5A12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43627"/>
          <a:stretch/>
        </p:blipFill>
        <p:spPr>
          <a:xfrm>
            <a:off x="490300" y="145863"/>
            <a:ext cx="852776" cy="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DA85EDAE-2A98-B541-9002-C7D0197FDFDA}"/>
              </a:ext>
            </a:extLst>
          </p:cNvPr>
          <p:cNvSpPr/>
          <p:nvPr userDrawn="1"/>
        </p:nvSpPr>
        <p:spPr>
          <a:xfrm>
            <a:off x="-17850" y="-10400"/>
            <a:ext cx="9162000" cy="100500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014B6EFA-0600-6E49-BB32-EBEF2380E32C}"/>
              </a:ext>
            </a:extLst>
          </p:cNvPr>
          <p:cNvSpPr/>
          <p:nvPr userDrawn="1"/>
        </p:nvSpPr>
        <p:spPr>
          <a:xfrm>
            <a:off x="1252632" y="-10412"/>
            <a:ext cx="62400" cy="50100"/>
          </a:xfrm>
          <a:prstGeom prst="rect">
            <a:avLst/>
          </a:prstGeom>
          <a:solidFill>
            <a:srgbClr val="65719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59;p13">
            <a:extLst>
              <a:ext uri="{FF2B5EF4-FFF2-40B4-BE49-F238E27FC236}">
                <a16:creationId xmlns:a16="http://schemas.microsoft.com/office/drawing/2014/main" id="{4BD4D0A5-C0C6-E94A-B858-EE01A92DEC2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7375" y="20550"/>
            <a:ext cx="340103" cy="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0;p13">
            <a:extLst>
              <a:ext uri="{FF2B5EF4-FFF2-40B4-BE49-F238E27FC236}">
                <a16:creationId xmlns:a16="http://schemas.microsoft.com/office/drawing/2014/main" id="{B6AEE4FE-175A-6B4A-9DF2-D13CAC22FE7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65440" t="14539" b="18855"/>
          <a:stretch/>
        </p:blipFill>
        <p:spPr>
          <a:xfrm>
            <a:off x="1343075" y="105100"/>
            <a:ext cx="692601" cy="2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4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0.pn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Schiele, Bernt | Max-Planck-Gesellschaft">
            <a:extLst>
              <a:ext uri="{FF2B5EF4-FFF2-40B4-BE49-F238E27FC236}">
                <a16:creationId xmlns:a16="http://schemas.microsoft.com/office/drawing/2014/main" id="{2EDF42DC-9393-BF43-8C61-EF78BDE84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r="7134" b="30498"/>
          <a:stretch/>
        </p:blipFill>
        <p:spPr bwMode="auto">
          <a:xfrm>
            <a:off x="4058676" y="1241572"/>
            <a:ext cx="886948" cy="9245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101E1722-4719-A24D-B2E8-E172FF465335}"/>
              </a:ext>
            </a:extLst>
          </p:cNvPr>
          <p:cNvSpPr txBox="1"/>
          <p:nvPr/>
        </p:nvSpPr>
        <p:spPr>
          <a:xfrm>
            <a:off x="225084" y="486020"/>
            <a:ext cx="8200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charset="0"/>
              </a:rPr>
              <a:t>Education &amp; Research Experiences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charset="0"/>
              </a:rPr>
              <a:t>(Google Scholar Citation 1300+)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224349CC-9543-E141-859F-DC52F4C61727}"/>
              </a:ext>
            </a:extLst>
          </p:cNvPr>
          <p:cNvSpPr txBox="1"/>
          <p:nvPr/>
        </p:nvSpPr>
        <p:spPr>
          <a:xfrm>
            <a:off x="796843" y="2472934"/>
            <a:ext cx="699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altLang="zh-CN" sz="1600" b="1" dirty="0"/>
              <a:t>South China University of Technology</a:t>
            </a:r>
            <a:r>
              <a:rPr lang="en-US" altLang="zh-CN" sz="1600" dirty="0"/>
              <a:t>	Guangzhou, China</a:t>
            </a:r>
          </a:p>
          <a:p>
            <a:pPr fontAlgn="auto"/>
            <a:r>
              <a:rPr lang="en-US" altLang="zh-CN" sz="1600" dirty="0"/>
              <a:t>Ph.D. in Software Engineering			2016 - 2021</a:t>
            </a: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7DD352F5-2A8B-CB43-89F4-D3030961773F}"/>
              </a:ext>
            </a:extLst>
          </p:cNvPr>
          <p:cNvSpPr txBox="1"/>
          <p:nvPr/>
        </p:nvSpPr>
        <p:spPr>
          <a:xfrm>
            <a:off x="1335731" y="89146"/>
            <a:ext cx="6929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About Me – Yong Guo (国雍)</a:t>
            </a: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61BB9412-5F4B-244D-B37A-661E65787249}"/>
              </a:ext>
            </a:extLst>
          </p:cNvPr>
          <p:cNvSpPr txBox="1"/>
          <p:nvPr/>
        </p:nvSpPr>
        <p:spPr>
          <a:xfrm>
            <a:off x="796843" y="794263"/>
            <a:ext cx="699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altLang="zh-CN" sz="1600" b="1" dirty="0"/>
              <a:t>Max Planck Institute for Informatics	</a:t>
            </a:r>
            <a:r>
              <a:rPr lang="en-US" altLang="zh-CN" sz="1600" dirty="0"/>
              <a:t>	</a:t>
            </a:r>
            <a:r>
              <a:rPr lang="en-US" altLang="zh-CN" sz="1600" dirty="0" err="1"/>
              <a:t>Saarbrücken</a:t>
            </a:r>
            <a:r>
              <a:rPr lang="en-US" altLang="zh-CN" sz="1600" dirty="0"/>
              <a:t>, Germany</a:t>
            </a:r>
          </a:p>
          <a:p>
            <a:pPr fontAlgn="auto"/>
            <a:r>
              <a:rPr lang="en-US" altLang="zh-CN" sz="1600" dirty="0"/>
              <a:t>Postdoc in the group of CVML			2021 - Now</a:t>
            </a: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3ADE3607-7D77-6741-91F8-5E1AA68A0C4F}"/>
              </a:ext>
            </a:extLst>
          </p:cNvPr>
          <p:cNvSpPr txBox="1"/>
          <p:nvPr/>
        </p:nvSpPr>
        <p:spPr>
          <a:xfrm>
            <a:off x="225083" y="4173792"/>
            <a:ext cx="417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charset="0"/>
              </a:rPr>
              <a:t>Intern Experience</a:t>
            </a:r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F8292FDA-C925-9D49-B256-08FB1F627A67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pic>
        <p:nvPicPr>
          <p:cNvPr id="4100" name="Picture 4" descr="About me - Mingkui Tan's Homepage">
            <a:extLst>
              <a:ext uri="{FF2B5EF4-FFF2-40B4-BE49-F238E27FC236}">
                <a16:creationId xmlns:a16="http://schemas.microsoft.com/office/drawing/2014/main" id="{4358E970-9446-3C4E-AC6B-845F6E73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0"/>
          <a:stretch/>
        </p:blipFill>
        <p:spPr bwMode="auto">
          <a:xfrm>
            <a:off x="2702857" y="2989692"/>
            <a:ext cx="919822" cy="93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ep Learning for Image Super-resolution: A Survey – arXiv Vanity">
            <a:extLst>
              <a:ext uri="{FF2B5EF4-FFF2-40B4-BE49-F238E27FC236}">
                <a16:creationId xmlns:a16="http://schemas.microsoft.com/office/drawing/2014/main" id="{66F82E52-D13C-9740-AE02-CB0B40B48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19"/>
          <a:stretch/>
        </p:blipFill>
        <p:spPr bwMode="auto">
          <a:xfrm>
            <a:off x="5134689" y="2989692"/>
            <a:ext cx="928228" cy="936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D36D80-A893-CA48-ABBF-7E19DDBA2E6F}"/>
              </a:ext>
            </a:extLst>
          </p:cNvPr>
          <p:cNvSpPr txBox="1"/>
          <p:nvPr/>
        </p:nvSpPr>
        <p:spPr>
          <a:xfrm>
            <a:off x="1085374" y="1626026"/>
            <a:ext cx="1588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Supervisor: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52ABA-4BFE-6044-8C27-E8D0E9A34538}"/>
              </a:ext>
            </a:extLst>
          </p:cNvPr>
          <p:cNvSpPr txBox="1"/>
          <p:nvPr/>
        </p:nvSpPr>
        <p:spPr>
          <a:xfrm>
            <a:off x="2132781" y="2135010"/>
            <a:ext cx="477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Prof. Bernt Schiele</a:t>
            </a:r>
            <a:r>
              <a:rPr lang="zh-CN" altLang="en-US" dirty="0"/>
              <a:t> </a:t>
            </a:r>
            <a:r>
              <a:rPr lang="en-US" altLang="zh-CN" dirty="0"/>
              <a:t>(IEEE Fellow, ACM Fellow)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E05B7-19FA-0D46-BBB0-976555DD04AF}"/>
              </a:ext>
            </a:extLst>
          </p:cNvPr>
          <p:cNvSpPr txBox="1"/>
          <p:nvPr/>
        </p:nvSpPr>
        <p:spPr>
          <a:xfrm>
            <a:off x="1085374" y="3386680"/>
            <a:ext cx="1588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Supervisor: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3D5E24-4A01-EB4C-966C-6CC3B12FEC60}"/>
              </a:ext>
            </a:extLst>
          </p:cNvPr>
          <p:cNvSpPr txBox="1"/>
          <p:nvPr/>
        </p:nvSpPr>
        <p:spPr>
          <a:xfrm>
            <a:off x="2063312" y="3921945"/>
            <a:ext cx="230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Prof. Mingkui Tan (谭明奎)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F205E-8934-4E46-B22B-E22C957D9273}"/>
              </a:ext>
            </a:extLst>
          </p:cNvPr>
          <p:cNvSpPr txBox="1"/>
          <p:nvPr/>
        </p:nvSpPr>
        <p:spPr>
          <a:xfrm>
            <a:off x="4519206" y="3921944"/>
            <a:ext cx="230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Prof. Jian Chen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陈健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24" name="文本框 7">
            <a:extLst>
              <a:ext uri="{FF2B5EF4-FFF2-40B4-BE49-F238E27FC236}">
                <a16:creationId xmlns:a16="http://schemas.microsoft.com/office/drawing/2014/main" id="{B0FC0648-CC0C-6148-851B-35743F2AB501}"/>
              </a:ext>
            </a:extLst>
          </p:cNvPr>
          <p:cNvSpPr txBox="1"/>
          <p:nvPr/>
        </p:nvSpPr>
        <p:spPr>
          <a:xfrm>
            <a:off x="796843" y="4471280"/>
            <a:ext cx="6994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en-US" altLang="zh-CN" sz="1600" b="1" dirty="0"/>
              <a:t>Tencent AI Lab			</a:t>
            </a:r>
            <a:r>
              <a:rPr lang="en-US" altLang="zh-CN" sz="1600" dirty="0"/>
              <a:t>	Shenzhen, China</a:t>
            </a:r>
          </a:p>
          <a:p>
            <a:pPr fontAlgn="auto"/>
            <a:r>
              <a:rPr lang="en-US" altLang="zh-CN" sz="1600" dirty="0"/>
              <a:t>Intern in Machine Learning Group		2018 - 2021</a:t>
            </a:r>
          </a:p>
        </p:txBody>
      </p:sp>
    </p:spTree>
    <p:extLst>
      <p:ext uri="{BB962C8B-B14F-4D97-AF65-F5344CB8AC3E}">
        <p14:creationId xmlns:p14="http://schemas.microsoft.com/office/powerpoint/2010/main" val="28157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8697" y="84435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3B9735-B8A8-7F4F-BAFD-4F00050B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26" y="1561285"/>
            <a:ext cx="3363832" cy="14851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9D38E3-493C-2D4D-9B14-498C48BE636E}"/>
              </a:ext>
            </a:extLst>
          </p:cNvPr>
          <p:cNvSpPr/>
          <p:nvPr/>
        </p:nvSpPr>
        <p:spPr>
          <a:xfrm>
            <a:off x="5169480" y="3045573"/>
            <a:ext cx="2377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8" dirty="0">
                <a:solidFill>
                  <a:srgbClr val="2B20F7"/>
                </a:solidFill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Fig. </a:t>
            </a:r>
            <a:r>
              <a:rPr lang="en-US" spc="-8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DARTS normal cell</a:t>
            </a:r>
            <a:r>
              <a:rPr lang="zh-CN" altLang="en-US" spc="-8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altLang="zh-CN" spc="-8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[2]</a:t>
            </a:r>
            <a:r>
              <a:rPr lang="en-US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94174-A09C-554C-8082-5D9EF579C59C}"/>
              </a:ext>
            </a:extLst>
          </p:cNvPr>
          <p:cNvSpPr txBox="1"/>
          <p:nvPr/>
        </p:nvSpPr>
        <p:spPr>
          <a:xfrm>
            <a:off x="1001615" y="3045573"/>
            <a:ext cx="267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8" dirty="0">
                <a:solidFill>
                  <a:srgbClr val="2B20F7"/>
                </a:solidFill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Fig. </a:t>
            </a:r>
            <a:r>
              <a:rPr lang="en-US" spc="-8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MobileNetV2 block [1].</a:t>
            </a:r>
            <a:endParaRPr lang="en-US" dirty="0">
              <a:latin typeface="Arial" panose="020B0604020202020204" pitchFamily="34" charset="0"/>
              <a:ea typeface="Segoe UI Emoj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32">
            <a:extLst>
              <a:ext uri="{FF2B5EF4-FFF2-40B4-BE49-F238E27FC236}">
                <a16:creationId xmlns:a16="http://schemas.microsoft.com/office/drawing/2014/main" id="{D49252CC-A226-C140-81FA-FCCC4F5FDF1F}"/>
              </a:ext>
            </a:extLst>
          </p:cNvPr>
          <p:cNvGrpSpPr/>
          <p:nvPr/>
        </p:nvGrpSpPr>
        <p:grpSpPr>
          <a:xfrm>
            <a:off x="976934" y="1592156"/>
            <a:ext cx="2618133" cy="1485164"/>
            <a:chOff x="4035960" y="2453811"/>
            <a:chExt cx="2981272" cy="1544292"/>
          </a:xfrm>
        </p:grpSpPr>
        <p:grpSp>
          <p:nvGrpSpPr>
            <p:cNvPr id="31" name="组合 33">
              <a:extLst>
                <a:ext uri="{FF2B5EF4-FFF2-40B4-BE49-F238E27FC236}">
                  <a16:creationId xmlns:a16="http://schemas.microsoft.com/office/drawing/2014/main" id="{5807FD1D-ABC5-7B41-9D70-FE68ECF13726}"/>
                </a:ext>
              </a:extLst>
            </p:cNvPr>
            <p:cNvGrpSpPr/>
            <p:nvPr/>
          </p:nvGrpSpPr>
          <p:grpSpPr>
            <a:xfrm>
              <a:off x="4762421" y="2453811"/>
              <a:ext cx="1509300" cy="1544292"/>
              <a:chOff x="5341350" y="1811180"/>
              <a:chExt cx="1509300" cy="1544292"/>
            </a:xfrm>
          </p:grpSpPr>
          <p:sp>
            <p:nvSpPr>
              <p:cNvPr id="34" name="矩形 36">
                <a:extLst>
                  <a:ext uri="{FF2B5EF4-FFF2-40B4-BE49-F238E27FC236}">
                    <a16:creationId xmlns:a16="http://schemas.microsoft.com/office/drawing/2014/main" id="{0F880F88-B336-434A-A7B4-1014700970FD}"/>
                  </a:ext>
                </a:extLst>
              </p:cNvPr>
              <p:cNvSpPr/>
              <p:nvPr/>
            </p:nvSpPr>
            <p:spPr>
              <a:xfrm>
                <a:off x="5341350" y="2022826"/>
                <a:ext cx="1509300" cy="233565"/>
              </a:xfrm>
              <a:prstGeom prst="rect">
                <a:avLst/>
              </a:prstGeom>
              <a:solidFill>
                <a:srgbClr val="EDE9F1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1x1 conv, </a:t>
                </a:r>
                <a:r>
                  <a:rPr lang="en-US" altLang="zh-CN" sz="1050" b="1" dirty="0" err="1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</a:t>
                </a:r>
                <a:endParaRPr lang="zh-CN" altLang="en-US" sz="1050" b="1" dirty="0">
                  <a:solidFill>
                    <a:srgbClr val="11182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37">
                <a:extLst>
                  <a:ext uri="{FF2B5EF4-FFF2-40B4-BE49-F238E27FC236}">
                    <a16:creationId xmlns:a16="http://schemas.microsoft.com/office/drawing/2014/main" id="{D5D77A1E-ADD1-5D4C-843F-31FC5F1F524E}"/>
                  </a:ext>
                </a:extLst>
              </p:cNvPr>
              <p:cNvSpPr/>
              <p:nvPr/>
            </p:nvSpPr>
            <p:spPr>
              <a:xfrm>
                <a:off x="5341350" y="2467780"/>
                <a:ext cx="1509300" cy="233565"/>
              </a:xfrm>
              <a:prstGeom prst="rect">
                <a:avLst/>
              </a:prstGeom>
              <a:solidFill>
                <a:srgbClr val="EDE9F1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 </a:t>
                </a:r>
                <a:r>
                  <a:rPr lang="en-US" altLang="zh-CN" sz="1050" b="1" dirty="0" err="1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dwise</a:t>
                </a:r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1050" b="1" dirty="0" err="1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</a:t>
                </a:r>
                <a:endParaRPr lang="zh-CN" altLang="en-US" sz="1050" b="1" dirty="0">
                  <a:solidFill>
                    <a:srgbClr val="11182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38">
                <a:extLst>
                  <a:ext uri="{FF2B5EF4-FFF2-40B4-BE49-F238E27FC236}">
                    <a16:creationId xmlns:a16="http://schemas.microsoft.com/office/drawing/2014/main" id="{9FB08D0B-5E02-244A-83F0-3E215D83708C}"/>
                  </a:ext>
                </a:extLst>
              </p:cNvPr>
              <p:cNvSpPr/>
              <p:nvPr/>
            </p:nvSpPr>
            <p:spPr>
              <a:xfrm>
                <a:off x="5341350" y="2912734"/>
                <a:ext cx="1509300" cy="233565"/>
              </a:xfrm>
              <a:prstGeom prst="rect">
                <a:avLst/>
              </a:prstGeom>
              <a:solidFill>
                <a:srgbClr val="EDE9F1"/>
              </a:solidFill>
              <a:ln w="28575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b="1" dirty="0">
                    <a:solidFill>
                      <a:srgbClr val="11182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1x1 conv, Linear</a:t>
                </a:r>
                <a:endParaRPr lang="zh-CN" altLang="en-US" sz="1050" b="1" dirty="0">
                  <a:solidFill>
                    <a:srgbClr val="11182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直接箭头连接符 39">
                <a:extLst>
                  <a:ext uri="{FF2B5EF4-FFF2-40B4-BE49-F238E27FC236}">
                    <a16:creationId xmlns:a16="http://schemas.microsoft.com/office/drawing/2014/main" id="{676EEABC-CA2C-864F-B21A-0B2ECC9DEBF1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>
                <a:off x="6096000" y="2256391"/>
                <a:ext cx="0" cy="2113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40">
                <a:extLst>
                  <a:ext uri="{FF2B5EF4-FFF2-40B4-BE49-F238E27FC236}">
                    <a16:creationId xmlns:a16="http://schemas.microsoft.com/office/drawing/2014/main" id="{B78F1578-DD9F-844F-B68A-60BBBBA41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701345"/>
                <a:ext cx="0" cy="2113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41">
                <a:extLst>
                  <a:ext uri="{FF2B5EF4-FFF2-40B4-BE49-F238E27FC236}">
                    <a16:creationId xmlns:a16="http://schemas.microsoft.com/office/drawing/2014/main" id="{417F1C96-94BE-544F-B442-721FB964E6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3137954"/>
                <a:ext cx="9526" cy="2175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42">
                <a:extLst>
                  <a:ext uri="{FF2B5EF4-FFF2-40B4-BE49-F238E27FC236}">
                    <a16:creationId xmlns:a16="http://schemas.microsoft.com/office/drawing/2014/main" id="{0EFFC588-A093-7243-BAD1-875ECBB9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811180"/>
                <a:ext cx="0" cy="2116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弧形 34">
              <a:extLst>
                <a:ext uri="{FF2B5EF4-FFF2-40B4-BE49-F238E27FC236}">
                  <a16:creationId xmlns:a16="http://schemas.microsoft.com/office/drawing/2014/main" id="{5A41415D-B0C0-B644-9A91-A0E36AAFB286}"/>
                </a:ext>
              </a:extLst>
            </p:cNvPr>
            <p:cNvSpPr/>
            <p:nvPr/>
          </p:nvSpPr>
          <p:spPr>
            <a:xfrm>
              <a:off x="4035960" y="2526305"/>
              <a:ext cx="2981272" cy="1465063"/>
            </a:xfrm>
            <a:prstGeom prst="arc">
              <a:avLst>
                <a:gd name="adj1" fmla="val 16200000"/>
                <a:gd name="adj2" fmla="val 13205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弧形 35">
              <a:extLst>
                <a:ext uri="{FF2B5EF4-FFF2-40B4-BE49-F238E27FC236}">
                  <a16:creationId xmlns:a16="http://schemas.microsoft.com/office/drawing/2014/main" id="{EE73CB0A-B465-B948-BC94-99701AE2C574}"/>
                </a:ext>
              </a:extLst>
            </p:cNvPr>
            <p:cNvSpPr/>
            <p:nvPr/>
          </p:nvSpPr>
          <p:spPr>
            <a:xfrm flipV="1">
              <a:off x="4035960" y="2453811"/>
              <a:ext cx="2981272" cy="1465062"/>
            </a:xfrm>
            <a:prstGeom prst="arc">
              <a:avLst>
                <a:gd name="adj1" fmla="val 16287762"/>
                <a:gd name="adj2" fmla="val 13205"/>
              </a:avLst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E65ABBC-CCED-7741-9B5C-057920412815}"/>
              </a:ext>
            </a:extLst>
          </p:cNvPr>
          <p:cNvSpPr/>
          <p:nvPr/>
        </p:nvSpPr>
        <p:spPr>
          <a:xfrm>
            <a:off x="482896" y="600947"/>
            <a:ext cx="8064317" cy="7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Deep models may contain many </a:t>
            </a:r>
            <a:r>
              <a:rPr lang="en-US" sz="15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non-significant modules or operations</a:t>
            </a:r>
            <a:r>
              <a:rPr lang="en-US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which may incur </a:t>
            </a:r>
            <a:r>
              <a:rPr lang="en-US" sz="15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expensive computational cost</a:t>
            </a:r>
            <a:r>
              <a:rPr lang="en-US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and </a:t>
            </a:r>
            <a:r>
              <a:rPr lang="en-US" sz="15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deteriorate the performance</a:t>
            </a:r>
            <a:r>
              <a:rPr lang="en-US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  <a:endParaRPr lang="en-US" sz="1500" dirty="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EAED9-86ED-DC45-9D2A-C9D42790FCA7}"/>
              </a:ext>
            </a:extLst>
          </p:cNvPr>
          <p:cNvSpPr/>
          <p:nvPr/>
        </p:nvSpPr>
        <p:spPr>
          <a:xfrm>
            <a:off x="587079" y="4128219"/>
            <a:ext cx="81780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[1] Sandler, Mark, et al. "Mobilenetv2: Inverted residuals and linear bottlenecks." Proceedings of the IEEE conference on computer vision and pattern recognition. 2018.</a:t>
            </a:r>
          </a:p>
          <a:p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[2] Liu, 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Hanxiao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, Karen 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Simonyan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Yiming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Yang. "Darts: Differentiable architecture search." International Conference on Learning Representations. 2018.</a:t>
            </a:r>
          </a:p>
        </p:txBody>
      </p:sp>
      <p:sp>
        <p:nvSpPr>
          <p:cNvPr id="41" name="矩形 6">
            <a:extLst>
              <a:ext uri="{FF2B5EF4-FFF2-40B4-BE49-F238E27FC236}">
                <a16:creationId xmlns:a16="http://schemas.microsoft.com/office/drawing/2014/main" id="{38B2E0EE-45EE-434A-8ACC-F997EDB384F4}"/>
              </a:ext>
            </a:extLst>
          </p:cNvPr>
          <p:cNvSpPr/>
          <p:nvPr/>
        </p:nvSpPr>
        <p:spPr>
          <a:xfrm>
            <a:off x="634298" y="3565212"/>
            <a:ext cx="7885588" cy="394414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lIns="101250" tIns="60750" rIns="101250" bIns="101250" rtlCol="0" anchor="ctr" anchorCtr="0">
            <a:spAutoFit/>
          </a:bodyPr>
          <a:lstStyle/>
          <a:p>
            <a:pPr algn="just" defTabSz="514350">
              <a:spcAft>
                <a:spcPts val="675"/>
              </a:spcAft>
              <a:defRPr/>
            </a:pPr>
            <a:r>
              <a:rPr lang="en-US" altLang="zh-CN" sz="15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to </a:t>
            </a:r>
            <a:r>
              <a:rPr lang="en-US" altLang="zh-CN" sz="15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optimize the redundant operations 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improve the architecture design?</a:t>
            </a:r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3710D792-F8E5-AB46-BDDF-ACD390079F15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81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8697" y="80058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Architecture Optimization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836B79A-3122-554C-A84A-12A060D3A9D6}"/>
              </a:ext>
            </a:extLst>
          </p:cNvPr>
          <p:cNvGrpSpPr/>
          <p:nvPr/>
        </p:nvGrpSpPr>
        <p:grpSpPr>
          <a:xfrm>
            <a:off x="691302" y="804104"/>
            <a:ext cx="7611054" cy="1230555"/>
            <a:chOff x="1170025" y="1142653"/>
            <a:chExt cx="10148071" cy="16407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EFE9E74-A15B-CB42-A7D9-1C95F5F0443C}"/>
                </a:ext>
              </a:extLst>
            </p:cNvPr>
            <p:cNvSpPr/>
            <p:nvPr/>
          </p:nvSpPr>
          <p:spPr>
            <a:xfrm>
              <a:off x="3105530" y="2331986"/>
              <a:ext cx="5729689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spc="-8" dirty="0">
                  <a:solidFill>
                    <a:srgbClr val="2B20F7"/>
                  </a:solidFill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rPr>
                <a:t>Fig. </a:t>
              </a:r>
              <a:r>
                <a:rPr lang="en-US" sz="1600" spc="-8" dirty="0"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rPr>
                <a:t>Architecture optimization pipeline of NAT</a:t>
              </a:r>
              <a:r>
                <a:rPr lang="en-US" sz="1600" dirty="0"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3659B6-E72D-C04B-9581-23D5709E6976}"/>
                </a:ext>
              </a:extLst>
            </p:cNvPr>
            <p:cNvGrpSpPr/>
            <p:nvPr/>
          </p:nvGrpSpPr>
          <p:grpSpPr>
            <a:xfrm>
              <a:off x="1170025" y="1142653"/>
              <a:ext cx="10148071" cy="1150318"/>
              <a:chOff x="1170025" y="2449998"/>
              <a:chExt cx="10148071" cy="115031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FAECDB4-439F-C54B-9DE6-47AB147AE224}"/>
                  </a:ext>
                </a:extLst>
              </p:cNvPr>
              <p:cNvGrpSpPr/>
              <p:nvPr/>
            </p:nvGrpSpPr>
            <p:grpSpPr>
              <a:xfrm>
                <a:off x="1170025" y="2579000"/>
                <a:ext cx="2288922" cy="892314"/>
                <a:chOff x="2279419" y="4043383"/>
                <a:chExt cx="2288922" cy="8923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4">
                      <a:extLst>
                        <a:ext uri="{FF2B5EF4-FFF2-40B4-BE49-F238E27FC236}">
                          <a16:creationId xmlns:a16="http://schemas.microsoft.com/office/drawing/2014/main" id="{955EF59A-D040-4D4E-A78B-96D390DE2C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40034" y="4128517"/>
                      <a:ext cx="2167687" cy="6565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300" b="1" dirty="0">
                          <a:latin typeface="Arial" panose="020B0604020202020204" pitchFamily="34" charset="0"/>
                          <a:ea typeface="Segoe UI Emoji" panose="020B0502040204020203" pitchFamily="34" charset="0"/>
                          <a:cs typeface="Arial" panose="020B0604020202020204" pitchFamily="34" charset="0"/>
                        </a:rPr>
                        <a:t>Input Architecture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(∙)</m:t>
                            </m:r>
                          </m:oMath>
                        </m:oMathPara>
                      </a14:m>
                      <a:endParaRPr lang="en-US" altLang="zh-CN" sz="1300" dirty="0">
                        <a:latin typeface="Arial" panose="020B0604020202020204" pitchFamily="34" charset="0"/>
                        <a:ea typeface="Segoe UI Emoji" panose="020B0502040204020203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Rectangle 4">
                      <a:extLst>
                        <a:ext uri="{FF2B5EF4-FFF2-40B4-BE49-F238E27FC236}">
                          <a16:creationId xmlns:a16="http://schemas.microsoft.com/office/drawing/2014/main" id="{955EF59A-D040-4D4E-A78B-96D390DE2C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340034" y="4128517"/>
                      <a:ext cx="2167687" cy="65658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75" b="-500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Rectangle 5">
                  <a:extLst>
                    <a:ext uri="{FF2B5EF4-FFF2-40B4-BE49-F238E27FC236}">
                      <a16:creationId xmlns:a16="http://schemas.microsoft.com/office/drawing/2014/main" id="{0763D9D3-F193-FA41-A451-3C63D72EC9B7}"/>
                    </a:ext>
                  </a:extLst>
                </p:cNvPr>
                <p:cNvSpPr/>
                <p:nvPr/>
              </p:nvSpPr>
              <p:spPr bwMode="auto">
                <a:xfrm>
                  <a:off x="2279419" y="4043383"/>
                  <a:ext cx="2288922" cy="89231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z="1300" noProof="1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0718FDE-7342-7A40-8002-3CFF211A985C}"/>
                  </a:ext>
                </a:extLst>
              </p:cNvPr>
              <p:cNvCxnSpPr>
                <a:cxnSpLocks/>
                <a:stCxn id="39" idx="3"/>
                <a:endCxn id="28" idx="1"/>
              </p:cNvCxnSpPr>
              <p:nvPr/>
            </p:nvCxnSpPr>
            <p:spPr>
              <a:xfrm>
                <a:off x="3458947" y="3025157"/>
                <a:ext cx="10932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69E3EAB-B6C6-F542-BB49-AE76E98B0183}"/>
                  </a:ext>
                </a:extLst>
              </p:cNvPr>
              <p:cNvCxnSpPr>
                <a:cxnSpLocks/>
                <a:stCxn id="28" idx="3"/>
                <a:endCxn id="63" idx="1"/>
              </p:cNvCxnSpPr>
              <p:nvPr/>
            </p:nvCxnSpPr>
            <p:spPr>
              <a:xfrm>
                <a:off x="7388521" y="3025157"/>
                <a:ext cx="10932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E7A4480-8AB2-8042-AAFA-11695A7D2863}"/>
                  </a:ext>
                </a:extLst>
              </p:cNvPr>
              <p:cNvGrpSpPr/>
              <p:nvPr/>
            </p:nvGrpSpPr>
            <p:grpSpPr>
              <a:xfrm>
                <a:off x="8481800" y="2579000"/>
                <a:ext cx="2836296" cy="892314"/>
                <a:chOff x="2279419" y="4043383"/>
                <a:chExt cx="2288922" cy="8923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4">
                      <a:extLst>
                        <a:ext uri="{FF2B5EF4-FFF2-40B4-BE49-F238E27FC236}">
                          <a16:creationId xmlns:a16="http://schemas.microsoft.com/office/drawing/2014/main" id="{50D0D7F6-0E09-5442-AA2B-A8C3968C6E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35324" y="4141957"/>
                      <a:ext cx="2177112" cy="6565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altLang="zh-CN" sz="1300" b="1" dirty="0">
                          <a:latin typeface="Arial" panose="020B0604020202020204" pitchFamily="34" charset="0"/>
                          <a:ea typeface="Segoe UI Emoji" panose="020B0502040204020203" pitchFamily="34" charset="0"/>
                          <a:cs typeface="Arial" panose="020B0604020202020204" pitchFamily="34" charset="0"/>
                        </a:rPr>
                        <a:t>Optimized Architecture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altLang="zh-CN" sz="1300" dirty="0">
                        <a:latin typeface="Arial" panose="020B0604020202020204" pitchFamily="34" charset="0"/>
                        <a:ea typeface="Segoe UI Emoji" panose="020B0502040204020203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Rectangle 4">
                      <a:extLst>
                        <a:ext uri="{FF2B5EF4-FFF2-40B4-BE49-F238E27FC236}">
                          <a16:creationId xmlns:a16="http://schemas.microsoft.com/office/drawing/2014/main" id="{50D0D7F6-0E09-5442-AA2B-A8C3968C6E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335324" y="4141957"/>
                      <a:ext cx="2177112" cy="6565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Rectangle 5">
                  <a:extLst>
                    <a:ext uri="{FF2B5EF4-FFF2-40B4-BE49-F238E27FC236}">
                      <a16:creationId xmlns:a16="http://schemas.microsoft.com/office/drawing/2014/main" id="{7717CFC9-841F-4048-B3A9-E07074B7EACF}"/>
                    </a:ext>
                  </a:extLst>
                </p:cNvPr>
                <p:cNvSpPr/>
                <p:nvPr/>
              </p:nvSpPr>
              <p:spPr bwMode="auto">
                <a:xfrm>
                  <a:off x="2279419" y="4043383"/>
                  <a:ext cx="2288922" cy="89231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sz="1300" noProof="1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9F07DE5B-CAE5-4D4C-AFB4-A6E6E6002E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52225" y="2449998"/>
                    <a:ext cx="2836296" cy="115031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SzTx/>
                    </a:pPr>
                    <a:r>
                      <a:rPr lang="en-US" altLang="zh-CN" sz="13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Emoji" panose="020B0502040204020203" pitchFamily="34" charset="0"/>
                        <a:cs typeface="Arial" panose="020B0604020202020204" pitchFamily="34" charset="0"/>
                      </a:rPr>
                      <a:t>Neural Architecture </a:t>
                    </a:r>
                  </a:p>
                  <a:p>
                    <a:pPr algn="ctr">
                      <a:buSzTx/>
                    </a:pPr>
                    <a:r>
                      <a:rPr lang="en-US" altLang="zh-CN" sz="13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egoe UI Emoji" panose="020B0502040204020203" pitchFamily="34" charset="0"/>
                        <a:cs typeface="Arial" panose="020B0604020202020204" pitchFamily="34" charset="0"/>
                      </a:rPr>
                      <a:t>Transformer (NAT)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NAT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1300" dirty="0">
                      <a:solidFill>
                        <a:srgbClr val="C00000"/>
                      </a:solidFill>
                      <a:latin typeface="Arial" panose="020B0604020202020204" pitchFamily="34" charset="0"/>
                      <a:ea typeface="Segoe UI Emoji" panose="020B0502040204020203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9F07DE5B-CAE5-4D4C-AFB4-A6E6E6002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552225" y="2449998"/>
                    <a:ext cx="2836296" cy="115031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255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CDD0B7-7C09-C840-8676-35F829341B14}"/>
              </a:ext>
            </a:extLst>
          </p:cNvPr>
          <p:cNvGrpSpPr/>
          <p:nvPr/>
        </p:nvGrpSpPr>
        <p:grpSpPr>
          <a:xfrm>
            <a:off x="853737" y="2319875"/>
            <a:ext cx="7289225" cy="1902522"/>
            <a:chOff x="1079323" y="3384018"/>
            <a:chExt cx="9718967" cy="2536694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A62BF33-3713-E44F-9841-B6FF25223354}"/>
                </a:ext>
              </a:extLst>
            </p:cNvPr>
            <p:cNvGrpSpPr/>
            <p:nvPr/>
          </p:nvGrpSpPr>
          <p:grpSpPr>
            <a:xfrm>
              <a:off x="4076180" y="3384018"/>
              <a:ext cx="3326524" cy="716691"/>
              <a:chOff x="3988676" y="3184634"/>
              <a:chExt cx="3878317" cy="83557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3A251DD-A9DD-6046-89F7-DFFD6CFBA6C6}"/>
                  </a:ext>
                </a:extLst>
              </p:cNvPr>
              <p:cNvSpPr txBox="1"/>
              <p:nvPr/>
            </p:nvSpPr>
            <p:spPr>
              <a:xfrm>
                <a:off x="4248782" y="3344603"/>
                <a:ext cx="3358104" cy="454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Optimized Architecture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B94BEC5D-2103-2E43-92D5-7CD2277599EA}"/>
                  </a:ext>
                </a:extLst>
              </p:cNvPr>
              <p:cNvSpPr/>
              <p:nvPr/>
            </p:nvSpPr>
            <p:spPr>
              <a:xfrm>
                <a:off x="3988676" y="3184634"/>
                <a:ext cx="3878317" cy="835573"/>
              </a:xfrm>
              <a:prstGeom prst="roundRect">
                <a:avLst>
                  <a:gd name="adj" fmla="val 22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0FD87B5-DB7A-F74B-B2C3-DC891786C5E8}"/>
                </a:ext>
              </a:extLst>
            </p:cNvPr>
            <p:cNvGrpSpPr/>
            <p:nvPr/>
          </p:nvGrpSpPr>
          <p:grpSpPr>
            <a:xfrm>
              <a:off x="1079323" y="4645884"/>
              <a:ext cx="3326524" cy="716691"/>
              <a:chOff x="3988676" y="3184634"/>
              <a:chExt cx="3878317" cy="83557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845289A-6F4F-E84F-9ABB-6BB965C03F26}"/>
                  </a:ext>
                </a:extLst>
              </p:cNvPr>
              <p:cNvSpPr txBox="1"/>
              <p:nvPr/>
            </p:nvSpPr>
            <p:spPr>
              <a:xfrm>
                <a:off x="4248782" y="3344603"/>
                <a:ext cx="3358104" cy="454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Better Performance</a:t>
                </a: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B855CA0C-55D5-BB40-9165-4241224145C5}"/>
                  </a:ext>
                </a:extLst>
              </p:cNvPr>
              <p:cNvSpPr/>
              <p:nvPr/>
            </p:nvSpPr>
            <p:spPr>
              <a:xfrm>
                <a:off x="3988676" y="3184634"/>
                <a:ext cx="3878317" cy="8355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" name="Right Arrow 114">
              <a:extLst>
                <a:ext uri="{FF2B5EF4-FFF2-40B4-BE49-F238E27FC236}">
                  <a16:creationId xmlns:a16="http://schemas.microsoft.com/office/drawing/2014/main" id="{5763DD30-D297-5943-897D-4A7043A6901C}"/>
                </a:ext>
              </a:extLst>
            </p:cNvPr>
            <p:cNvSpPr/>
            <p:nvPr/>
          </p:nvSpPr>
          <p:spPr>
            <a:xfrm rot="9125979">
              <a:off x="3090808" y="4096810"/>
              <a:ext cx="924436" cy="41259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D8A093BA-8F27-B044-BDBD-CDD3DD74D326}"/>
                </a:ext>
              </a:extLst>
            </p:cNvPr>
            <p:cNvSpPr/>
            <p:nvPr/>
          </p:nvSpPr>
          <p:spPr>
            <a:xfrm rot="1928885">
              <a:off x="7446253" y="4089905"/>
              <a:ext cx="924436" cy="41259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4EA36F4-1A77-2F47-BF48-FF958FA1F416}"/>
                </a:ext>
              </a:extLst>
            </p:cNvPr>
            <p:cNvGrpSpPr/>
            <p:nvPr/>
          </p:nvGrpSpPr>
          <p:grpSpPr>
            <a:xfrm>
              <a:off x="7024822" y="4652708"/>
              <a:ext cx="3773468" cy="716691"/>
              <a:chOff x="3988676" y="3184634"/>
              <a:chExt cx="3878317" cy="835573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0BAC78D-4CE7-A247-9467-15FECACF2A35}"/>
                  </a:ext>
                </a:extLst>
              </p:cNvPr>
              <p:cNvSpPr txBox="1"/>
              <p:nvPr/>
            </p:nvSpPr>
            <p:spPr>
              <a:xfrm>
                <a:off x="4248781" y="3344603"/>
                <a:ext cx="3358105" cy="454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Computational Cost</a:t>
                </a:r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4750D371-3C74-7D43-821F-965E4DC25AD5}"/>
                  </a:ext>
                </a:extLst>
              </p:cNvPr>
              <p:cNvSpPr/>
              <p:nvPr/>
            </p:nvSpPr>
            <p:spPr>
              <a:xfrm>
                <a:off x="3988676" y="3184634"/>
                <a:ext cx="3878317" cy="8355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0286187-FC64-B345-A3E8-D7B629C252E4}"/>
                </a:ext>
              </a:extLst>
            </p:cNvPr>
            <p:cNvSpPr/>
            <p:nvPr/>
          </p:nvSpPr>
          <p:spPr>
            <a:xfrm>
              <a:off x="2931670" y="5469307"/>
              <a:ext cx="5580846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spc="-8" dirty="0">
                  <a:solidFill>
                    <a:srgbClr val="2B20F7"/>
                  </a:solidFill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rPr>
                <a:t>Fig. </a:t>
              </a:r>
              <a:r>
                <a:rPr lang="en-US" sz="1600" spc="-8" dirty="0"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rPr>
                <a:t>Definition of the optimized architectures.</a:t>
              </a:r>
              <a:endParaRPr lang="en-US" sz="1600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1C665-6239-774A-A0E6-C35E6ACA7D16}"/>
              </a:ext>
            </a:extLst>
          </p:cNvPr>
          <p:cNvSpPr/>
          <p:nvPr/>
        </p:nvSpPr>
        <p:spPr>
          <a:xfrm>
            <a:off x="431936" y="4349945"/>
            <a:ext cx="8473551" cy="417498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lIns="101250" tIns="60750" rIns="101250" bIns="101250" rtlCol="0" anchor="ctr" anchorCtr="0">
            <a:spAutoFit/>
          </a:bodyPr>
          <a:lstStyle/>
          <a:p>
            <a:pPr algn="just" defTabSz="514350">
              <a:spcAft>
                <a:spcPts val="675"/>
              </a:spcAft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Can we improve the performance without introducing extra computational cost?</a:t>
            </a:r>
          </a:p>
        </p:txBody>
      </p:sp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id="{95407910-78D8-BE43-BE2D-5FC2965AE512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33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48697" y="70652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Operation Transition Scheme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A060A-1610-1842-AFEE-627C255B5803}"/>
              </a:ext>
            </a:extLst>
          </p:cNvPr>
          <p:cNvSpPr/>
          <p:nvPr/>
        </p:nvSpPr>
        <p:spPr>
          <a:xfrm>
            <a:off x="319489" y="594545"/>
            <a:ext cx="86567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the redundant operations with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the more efficient ones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spc="-1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denotes skip connection, </a:t>
            </a:r>
            <a:r>
              <a:rPr lang="en-US" sz="1500" i="1" spc="-1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denotes null connection, </a:t>
            </a:r>
            <a:r>
              <a:rPr lang="en-US" sz="1500" i="1" spc="-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denotes the other operations.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 have </a:t>
            </a:r>
            <a:r>
              <a:rPr lang="en-US" sz="1500" i="1" spc="30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spc="30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500" i="1" spc="30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spc="30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500" i="1" spc="7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500" i="1" spc="4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spc="4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500" i="1" spc="4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500" spc="4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500" i="1" spc="7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500" i="1" spc="45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spc="45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500" i="1" spc="45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500" spc="19" dirty="0">
                <a:solidFill>
                  <a:srgbClr val="2E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500" spc="19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95982D97-1066-424B-9596-9139FD95B7CB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5C830-B6A8-8449-8554-340CCCDFD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" r="3222"/>
          <a:stretch/>
        </p:blipFill>
        <p:spPr>
          <a:xfrm>
            <a:off x="0" y="1079203"/>
            <a:ext cx="5313405" cy="20719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0C297E-54C9-9A44-8979-7B603F86767F}"/>
              </a:ext>
            </a:extLst>
          </p:cNvPr>
          <p:cNvSpPr/>
          <p:nvPr/>
        </p:nvSpPr>
        <p:spPr>
          <a:xfrm>
            <a:off x="1370284" y="3079806"/>
            <a:ext cx="3024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spc="-8" dirty="0">
                <a:solidFill>
                  <a:srgbClr val="2B20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en-US" sz="15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transition scheme.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50E34F-0011-9E45-A47D-3698CCBC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17" y="1123747"/>
            <a:ext cx="3805883" cy="2074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F5D56A-1AC4-704E-9B16-0D6839EF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90" y="3492777"/>
            <a:ext cx="3808854" cy="1445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F85BCF-12CD-9E40-8E19-413C8F736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596952"/>
            <a:ext cx="4131425" cy="13486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4C7F4C-CB47-CA42-A78E-C4A82BE99F1E}"/>
              </a:ext>
            </a:extLst>
          </p:cNvPr>
          <p:cNvSpPr/>
          <p:nvPr/>
        </p:nvSpPr>
        <p:spPr>
          <a:xfrm>
            <a:off x="319490" y="3492777"/>
            <a:ext cx="3808854" cy="144500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DAAC4-A985-A647-8D24-96C0C3C6B2DF}"/>
              </a:ext>
            </a:extLst>
          </p:cNvPr>
          <p:cNvSpPr/>
          <p:nvPr/>
        </p:nvSpPr>
        <p:spPr>
          <a:xfrm>
            <a:off x="4579375" y="3492777"/>
            <a:ext cx="4124050" cy="144500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B3882E-6ABA-5A4C-8DF0-8D76193E8D5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128344" y="4215281"/>
            <a:ext cx="4510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90CB1B-B7DF-4244-97B0-8522E6A0742A}"/>
              </a:ext>
            </a:extLst>
          </p:cNvPr>
          <p:cNvSpPr txBox="1"/>
          <p:nvPr/>
        </p:nvSpPr>
        <p:spPr>
          <a:xfrm>
            <a:off x="4028123" y="3958845"/>
            <a:ext cx="651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NAT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51329A-A082-3542-B466-5EDB2F202D9B}"/>
              </a:ext>
            </a:extLst>
          </p:cNvPr>
          <p:cNvSpPr/>
          <p:nvPr/>
        </p:nvSpPr>
        <p:spPr>
          <a:xfrm>
            <a:off x="5566667" y="3084984"/>
            <a:ext cx="34224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spc="-8" dirty="0">
                <a:solidFill>
                  <a:srgbClr val="2B20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Computational cost of operations.</a:t>
            </a:r>
          </a:p>
        </p:txBody>
      </p:sp>
    </p:spTree>
    <p:extLst>
      <p:ext uri="{BB962C8B-B14F-4D97-AF65-F5344CB8AC3E}">
        <p14:creationId xmlns:p14="http://schemas.microsoft.com/office/powerpoint/2010/main" val="60952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26321" y="168640"/>
            <a:ext cx="10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zh-CN" alt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9419" y="83085"/>
            <a:ext cx="8436346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Training Objective for Architecture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023616-5EF2-464C-BC82-ED5231FCBD31}"/>
                  </a:ext>
                </a:extLst>
              </p:cNvPr>
              <p:cNvSpPr/>
              <p:nvPr/>
            </p:nvSpPr>
            <p:spPr>
              <a:xfrm>
                <a:off x="3322708" y="912811"/>
                <a:ext cx="2063642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2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5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NAT</m:t>
                      </m:r>
                      <m:r>
                        <a:rPr lang="en-US" altLang="zh-CN" sz="22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2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2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CN" sz="22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2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50" dirty="0">
                  <a:solidFill>
                    <a:schemeClr val="tx1"/>
                  </a:solidFill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023616-5EF2-464C-BC82-ED5231FCB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08" y="912811"/>
                <a:ext cx="2063642" cy="43858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8E5F30-0412-7040-ADA5-4E45EF5D8638}"/>
              </a:ext>
            </a:extLst>
          </p:cNvPr>
          <p:cNvSpPr txBox="1"/>
          <p:nvPr/>
        </p:nvSpPr>
        <p:spPr>
          <a:xfrm>
            <a:off x="419419" y="630305"/>
            <a:ext cx="3340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2B12A-6961-DB4C-B3FF-B5CBAF0FAB1E}"/>
                  </a:ext>
                </a:extLst>
              </p:cNvPr>
              <p:cNvSpPr/>
              <p:nvPr/>
            </p:nvSpPr>
            <p:spPr>
              <a:xfrm>
                <a:off x="419419" y="1387202"/>
                <a:ext cx="8960555" cy="1588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spcBef>
                    <a:spcPts val="375"/>
                  </a:spcBef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architecture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is defined as a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state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57175" indent="-257175">
                  <a:lnSpc>
                    <a:spcPct val="150000"/>
                  </a:lnSpc>
                  <a:spcBef>
                    <a:spcPts val="375"/>
                  </a:spcBef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transformation mapping</a:t>
                </a:r>
                <a:r>
                  <a:rPr lang="zh-CN" altLang="en-US" sz="1500" b="1" dirty="0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zh-CN" altLang="en-US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en-US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1500" dirty="0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is defined as an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action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57175" indent="-257175">
                  <a:lnSpc>
                    <a:spcPct val="150000"/>
                  </a:lnSpc>
                  <a:spcBef>
                    <a:spcPts val="375"/>
                  </a:spcBef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performance improvement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Emoji" panose="020B0502040204020203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on validation set is regraded as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reward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57175" indent="-257175">
                  <a:lnSpc>
                    <a:spcPct val="150000"/>
                  </a:lnSpc>
                  <a:spcBef>
                    <a:spcPts val="375"/>
                  </a:spcBef>
                  <a:buClr>
                    <a:schemeClr val="tx1"/>
                  </a:buClr>
                  <a:buFont typeface="Wingdings" panose="05000000000000000000" pitchFamily="2" charset="2"/>
                  <a:buChar char="n"/>
                </a:pP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policy</a:t>
                </a:r>
                <a:r>
                  <a:rPr lang="zh-CN" altLang="en-US" sz="1500" dirty="0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∙|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parameterized by</a:t>
                </a:r>
                <a:r>
                  <a:rPr lang="en-US" sz="1500" dirty="0"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i</a:t>
                </a:r>
                <a:r>
                  <a:rPr lang="en-US" sz="150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s the </a:t>
                </a:r>
                <a:r>
                  <a:rPr lang="en-US" sz="15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probability distribution </a:t>
                </a:r>
                <a:r>
                  <a:rPr lang="en-US" sz="1500" b="1" spc="-3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of </a:t>
                </a:r>
                <a:r>
                  <a:rPr lang="en-US" sz="1500" b="1" spc="-11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1500" b="1" spc="-90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b="1" spc="-23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action</a:t>
                </a:r>
                <a:r>
                  <a:rPr lang="en-US" sz="1500" spc="-23" dirty="0">
                    <a:solidFill>
                      <a:schemeClr val="tx1"/>
                    </a:solidFill>
                    <a:latin typeface="Arial" panose="020B0604020202020204" pitchFamily="34" charset="0"/>
                    <a:ea typeface="Segoe UI Emoji" panose="020B0502040204020203" pitchFamily="34" charset="0"/>
                    <a:cs typeface="Arial" panose="020B0604020202020204" pitchFamily="34" charset="0"/>
                  </a:rPr>
                  <a:t>.</a:t>
                </a:r>
                <a:endParaRPr lang="en-US" sz="1500" dirty="0">
                  <a:solidFill>
                    <a:schemeClr val="tx1"/>
                  </a:solidFill>
                  <a:latin typeface="Arial" panose="020B0604020202020204" pitchFamily="34" charset="0"/>
                  <a:ea typeface="Segoe UI Emoji" panose="020B0502040204020203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A2B12A-6961-DB4C-B3FF-B5CBAF0FA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9" y="1387202"/>
                <a:ext cx="8960555" cy="1588384"/>
              </a:xfrm>
              <a:prstGeom prst="rect">
                <a:avLst/>
              </a:prstGeom>
              <a:blipFill>
                <a:blip r:embed="rId4"/>
                <a:stretch>
                  <a:fillRect l="-283" b="-31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15539FC6-6631-4B40-BEAA-A595EE7E18B0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C6A926-3BD3-ED45-8ABC-99E9C23E7F83}"/>
              </a:ext>
            </a:extLst>
          </p:cNvPr>
          <p:cNvGrpSpPr/>
          <p:nvPr/>
        </p:nvGrpSpPr>
        <p:grpSpPr>
          <a:xfrm>
            <a:off x="982900" y="3628802"/>
            <a:ext cx="7300740" cy="1006607"/>
            <a:chOff x="715168" y="4923956"/>
            <a:chExt cx="10807700" cy="14901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420232-32E7-EA4C-8F54-24B0C97E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68" y="4923956"/>
              <a:ext cx="10807700" cy="848138"/>
            </a:xfrm>
            <a:prstGeom prst="rect">
              <a:avLst/>
            </a:prstGeom>
          </p:spPr>
        </p:pic>
        <p:sp>
          <p:nvSpPr>
            <p:cNvPr id="22" name="Rectangular Callout 21">
              <a:extLst>
                <a:ext uri="{FF2B5EF4-FFF2-40B4-BE49-F238E27FC236}">
                  <a16:creationId xmlns:a16="http://schemas.microsoft.com/office/drawing/2014/main" id="{C44B0E74-1F3F-0749-BD83-8ACB6F0E6C78}"/>
                </a:ext>
              </a:extLst>
            </p:cNvPr>
            <p:cNvSpPr/>
            <p:nvPr/>
          </p:nvSpPr>
          <p:spPr>
            <a:xfrm>
              <a:off x="7450069" y="5707588"/>
              <a:ext cx="3387861" cy="705463"/>
            </a:xfrm>
            <a:prstGeom prst="wedgeRectCallout">
              <a:avLst>
                <a:gd name="adj1" fmla="val -21444"/>
                <a:gd name="adj2" fmla="val -7603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Achieved by the operation transition scheme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0D18801-95C0-6247-9FF4-A6D39322A95D}"/>
                </a:ext>
              </a:extLst>
            </p:cNvPr>
            <p:cNvCxnSpPr>
              <a:cxnSpLocks/>
            </p:cNvCxnSpPr>
            <p:nvPr/>
          </p:nvCxnSpPr>
          <p:spPr>
            <a:xfrm>
              <a:off x="1983783" y="5528911"/>
              <a:ext cx="1010094" cy="0"/>
            </a:xfrm>
            <a:prstGeom prst="line">
              <a:avLst/>
            </a:prstGeom>
            <a:ln w="28575">
              <a:solidFill>
                <a:srgbClr val="2B21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5D9465-7B36-4145-AD7A-C12D2ED2C23D}"/>
                </a:ext>
              </a:extLst>
            </p:cNvPr>
            <p:cNvCxnSpPr>
              <a:cxnSpLocks/>
            </p:cNvCxnSpPr>
            <p:nvPr/>
          </p:nvCxnSpPr>
          <p:spPr>
            <a:xfrm>
              <a:off x="7529853" y="5497915"/>
              <a:ext cx="16141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70CE63-F1C3-1845-86D9-582E97745A47}"/>
                </a:ext>
              </a:extLst>
            </p:cNvPr>
            <p:cNvCxnSpPr>
              <a:cxnSpLocks/>
            </p:cNvCxnSpPr>
            <p:nvPr/>
          </p:nvCxnSpPr>
          <p:spPr>
            <a:xfrm>
              <a:off x="3469038" y="5528911"/>
              <a:ext cx="1505918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ular Callout 25">
              <a:extLst>
                <a:ext uri="{FF2B5EF4-FFF2-40B4-BE49-F238E27FC236}">
                  <a16:creationId xmlns:a16="http://schemas.microsoft.com/office/drawing/2014/main" id="{834A21BD-2F4B-C240-87A8-B665AE43BE2F}"/>
                </a:ext>
              </a:extLst>
            </p:cNvPr>
            <p:cNvSpPr/>
            <p:nvPr/>
          </p:nvSpPr>
          <p:spPr>
            <a:xfrm>
              <a:off x="3377270" y="5708630"/>
              <a:ext cx="3387861" cy="705463"/>
            </a:xfrm>
            <a:prstGeom prst="wedgeRectCallout">
              <a:avLst>
                <a:gd name="adj1" fmla="val -21722"/>
                <a:gd name="adj2" fmla="val -72025"/>
              </a:avLst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Conduct sampling according to the policy</a:t>
              </a:r>
            </a:p>
          </p:txBody>
        </p:sp>
        <p:sp>
          <p:nvSpPr>
            <p:cNvPr id="28" name="Rectangular Callout 27">
              <a:extLst>
                <a:ext uri="{FF2B5EF4-FFF2-40B4-BE49-F238E27FC236}">
                  <a16:creationId xmlns:a16="http://schemas.microsoft.com/office/drawing/2014/main" id="{E7CBC8EA-21E4-194B-A80D-BEFC566FE48E}"/>
                </a:ext>
              </a:extLst>
            </p:cNvPr>
            <p:cNvSpPr/>
            <p:nvPr/>
          </p:nvSpPr>
          <p:spPr>
            <a:xfrm>
              <a:off x="715168" y="5707589"/>
              <a:ext cx="2197074" cy="705463"/>
            </a:xfrm>
            <a:prstGeom prst="wedgeRectCallout">
              <a:avLst>
                <a:gd name="adj1" fmla="val 19530"/>
                <a:gd name="adj2" fmla="val -71549"/>
              </a:avLst>
            </a:prstGeom>
            <a:noFill/>
            <a:ln w="28575">
              <a:solidFill>
                <a:srgbClr val="2B21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input architectures</a:t>
              </a:r>
            </a:p>
          </p:txBody>
        </p:sp>
      </p:grpSp>
      <p:sp>
        <p:nvSpPr>
          <p:cNvPr id="29" name="文本框 8">
            <a:extLst>
              <a:ext uri="{FF2B5EF4-FFF2-40B4-BE49-F238E27FC236}">
                <a16:creationId xmlns:a16="http://schemas.microsoft.com/office/drawing/2014/main" id="{5958FDE4-BB93-9C49-96C2-58AA9C172878}"/>
              </a:ext>
            </a:extLst>
          </p:cNvPr>
          <p:cNvSpPr txBox="1"/>
          <p:nvPr/>
        </p:nvSpPr>
        <p:spPr>
          <a:xfrm>
            <a:off x="419419" y="3118552"/>
            <a:ext cx="7883574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500" b="1" spc="-9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Training Objective: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3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26321" y="168640"/>
            <a:ext cx="10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</a:rPr>
              <a:t>title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80563" y="92551"/>
            <a:ext cx="6537115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Optimization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B9FB2-2FAB-DB4D-86C9-C9952C7C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32"/>
          <a:stretch/>
        </p:blipFill>
        <p:spPr>
          <a:xfrm>
            <a:off x="1606657" y="861234"/>
            <a:ext cx="6563290" cy="1687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6DA080-9A19-9146-A926-0E33D18F1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11" y="2879861"/>
            <a:ext cx="6329796" cy="2054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7AA4C-3709-CC4C-BD8D-C6EEA52714C1}"/>
              </a:ext>
            </a:extLst>
          </p:cNvPr>
          <p:cNvSpPr txBox="1"/>
          <p:nvPr/>
        </p:nvSpPr>
        <p:spPr>
          <a:xfrm>
            <a:off x="417442" y="542377"/>
            <a:ext cx="415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For hand-crafted architectures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DF671-6665-B249-B034-71769928FC5C}"/>
              </a:ext>
            </a:extLst>
          </p:cNvPr>
          <p:cNvSpPr txBox="1"/>
          <p:nvPr/>
        </p:nvSpPr>
        <p:spPr>
          <a:xfrm>
            <a:off x="417441" y="2590821"/>
            <a:ext cx="415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For automatically searched architectures</a:t>
            </a:r>
          </a:p>
        </p:txBody>
      </p: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B06CE290-C7A7-654F-8760-E064CD3FF548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343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98ED2BC8-6D26-B641-A58C-5E4C80C51FD4}"/>
              </a:ext>
            </a:extLst>
          </p:cNvPr>
          <p:cNvSpPr txBox="1"/>
          <p:nvPr/>
        </p:nvSpPr>
        <p:spPr>
          <a:xfrm>
            <a:off x="417442" y="92551"/>
            <a:ext cx="8309116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Better Performance and/or Lower Computational Cost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DE3A9B-F341-2845-B3E3-9A9C25F6601D}"/>
              </a:ext>
            </a:extLst>
          </p:cNvPr>
          <p:cNvGrpSpPr/>
          <p:nvPr/>
        </p:nvGrpSpPr>
        <p:grpSpPr>
          <a:xfrm>
            <a:off x="842051" y="676462"/>
            <a:ext cx="7519532" cy="2161066"/>
            <a:chOff x="0" y="2230720"/>
            <a:chExt cx="12192000" cy="35039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967017-A413-6F4F-8711-973160E81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014"/>
            <a:stretch/>
          </p:blipFill>
          <p:spPr>
            <a:xfrm>
              <a:off x="0" y="2230720"/>
              <a:ext cx="12192000" cy="3503904"/>
            </a:xfrm>
            <a:prstGeom prst="rect">
              <a:avLst/>
            </a:prstGeom>
          </p:spPr>
        </p:pic>
        <p:sp>
          <p:nvSpPr>
            <p:cNvPr id="5" name="Rectangle 54">
              <a:extLst>
                <a:ext uri="{FF2B5EF4-FFF2-40B4-BE49-F238E27FC236}">
                  <a16:creationId xmlns:a16="http://schemas.microsoft.com/office/drawing/2014/main" id="{64670D09-53FB-C743-A90F-8A451DC6449F}"/>
                </a:ext>
              </a:extLst>
            </p:cNvPr>
            <p:cNvSpPr/>
            <p:nvPr/>
          </p:nvSpPr>
          <p:spPr>
            <a:xfrm>
              <a:off x="4866468" y="2696762"/>
              <a:ext cx="949715" cy="29947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4D830D4E-97C6-B84D-8152-23637A626061}"/>
                </a:ext>
              </a:extLst>
            </p:cNvPr>
            <p:cNvSpPr/>
            <p:nvPr/>
          </p:nvSpPr>
          <p:spPr>
            <a:xfrm>
              <a:off x="10554346" y="2696761"/>
              <a:ext cx="1435724" cy="29947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CE689F9-E064-5A4D-BEA2-D5D299DB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1" y="3163059"/>
            <a:ext cx="6659217" cy="194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A33C1-34D9-C44D-84E1-7A8481EA3B64}"/>
              </a:ext>
            </a:extLst>
          </p:cNvPr>
          <p:cNvSpPr txBox="1"/>
          <p:nvPr/>
        </p:nvSpPr>
        <p:spPr>
          <a:xfrm>
            <a:off x="447259" y="482560"/>
            <a:ext cx="415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For hand-crafted architectures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A0F7F-BC0A-1343-981E-DA650CE0F814}"/>
              </a:ext>
            </a:extLst>
          </p:cNvPr>
          <p:cNvSpPr txBox="1"/>
          <p:nvPr/>
        </p:nvSpPr>
        <p:spPr>
          <a:xfrm>
            <a:off x="417441" y="2828684"/>
            <a:ext cx="415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For automatically searched architectures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F2CCDD4D-C059-DB47-839B-1E2C896AE84A}"/>
              </a:ext>
            </a:extLst>
          </p:cNvPr>
          <p:cNvSpPr/>
          <p:nvPr/>
        </p:nvSpPr>
        <p:spPr>
          <a:xfrm>
            <a:off x="2892286" y="4035286"/>
            <a:ext cx="1577764" cy="107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9B2C19AA-B42A-8049-899B-68D704D9A93F}"/>
              </a:ext>
            </a:extLst>
          </p:cNvPr>
          <p:cNvSpPr/>
          <p:nvPr/>
        </p:nvSpPr>
        <p:spPr>
          <a:xfrm>
            <a:off x="6042825" y="4035286"/>
            <a:ext cx="1874853" cy="1073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1DD4F48A-6868-0042-8B7A-DAAF983AA0DA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27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26321" y="168640"/>
            <a:ext cx="101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</a:rPr>
              <a:t>title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8697" y="75736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 in Real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C4E9D-00E1-1F45-8FB4-C6E8C7A28B48}"/>
              </a:ext>
            </a:extLst>
          </p:cNvPr>
          <p:cNvSpPr txBox="1"/>
          <p:nvPr/>
        </p:nvSpPr>
        <p:spPr>
          <a:xfrm>
            <a:off x="446671" y="588382"/>
            <a:ext cx="5318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dirty="0"/>
              <a:t>Tencent </a:t>
            </a:r>
            <a:r>
              <a:rPr lang="en-US" sz="1500" dirty="0" err="1"/>
              <a:t>AutoML</a:t>
            </a:r>
            <a:r>
              <a:rPr lang="en-US" sz="1500" dirty="0"/>
              <a:t> Platform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DBBFB6-0122-4E4C-8510-089D22E22670}"/>
              </a:ext>
            </a:extLst>
          </p:cNvPr>
          <p:cNvGrpSpPr/>
          <p:nvPr/>
        </p:nvGrpSpPr>
        <p:grpSpPr>
          <a:xfrm>
            <a:off x="446671" y="1074035"/>
            <a:ext cx="8271598" cy="951062"/>
            <a:chOff x="953937" y="1767453"/>
            <a:chExt cx="10284125" cy="1268083"/>
          </a:xfrm>
        </p:grpSpPr>
        <p:graphicFrame>
          <p:nvGraphicFramePr>
            <p:cNvPr id="18" name="图示 3">
              <a:extLst>
                <a:ext uri="{FF2B5EF4-FFF2-40B4-BE49-F238E27FC236}">
                  <a16:creationId xmlns:a16="http://schemas.microsoft.com/office/drawing/2014/main" id="{1E5B196F-D007-AF43-9317-C79BD8F75659}"/>
                </a:ext>
              </a:extLst>
            </p:cNvPr>
            <p:cNvGraphicFramePr/>
            <p:nvPr/>
          </p:nvGraphicFramePr>
          <p:xfrm>
            <a:off x="2632774" y="1975888"/>
            <a:ext cx="8412152" cy="8526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" name="矩形: 圆角 4">
              <a:extLst>
                <a:ext uri="{FF2B5EF4-FFF2-40B4-BE49-F238E27FC236}">
                  <a16:creationId xmlns:a16="http://schemas.microsoft.com/office/drawing/2014/main" id="{8B08263B-5859-0145-9D82-E2730BB1983C}"/>
                </a:ext>
              </a:extLst>
            </p:cNvPr>
            <p:cNvSpPr/>
            <p:nvPr/>
          </p:nvSpPr>
          <p:spPr>
            <a:xfrm>
              <a:off x="953937" y="1767453"/>
              <a:ext cx="10284125" cy="12680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0" name="文本框 5">
              <a:extLst>
                <a:ext uri="{FF2B5EF4-FFF2-40B4-BE49-F238E27FC236}">
                  <a16:creationId xmlns:a16="http://schemas.microsoft.com/office/drawing/2014/main" id="{4DFA8455-A3FF-574B-8F93-4DBF0FF96764}"/>
                </a:ext>
              </a:extLst>
            </p:cNvPr>
            <p:cNvSpPr txBox="1"/>
            <p:nvPr/>
          </p:nvSpPr>
          <p:spPr>
            <a:xfrm>
              <a:off x="1147075" y="2162966"/>
              <a:ext cx="208167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75" dirty="0" err="1"/>
                <a:t>AutoML</a:t>
              </a:r>
              <a:endParaRPr lang="zh-CN" altLang="en-US" sz="1875" dirty="0"/>
            </a:p>
          </p:txBody>
        </p:sp>
      </p:grpSp>
      <p:pic>
        <p:nvPicPr>
          <p:cNvPr id="22" name="Picture 2" descr="è½PKé¡¶å°å¤§å¤«ï¼NOï¼å»çAIè¦åçæ¯æ©ç­ççç­ï¼åä¸è½å°è¿é¢ä¸´åçº§ãæ åç­è¯¸å¤é®é¢| æ¯æ¥ç»æµæ°é»">
            <a:extLst>
              <a:ext uri="{FF2B5EF4-FFF2-40B4-BE49-F238E27FC236}">
                <a16:creationId xmlns:a16="http://schemas.microsoft.com/office/drawing/2014/main" id="{C1317733-CDC3-7947-BD19-4D7D4438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3" y="2464752"/>
            <a:ext cx="2810902" cy="20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5">
            <a:extLst>
              <a:ext uri="{FF2B5EF4-FFF2-40B4-BE49-F238E27FC236}">
                <a16:creationId xmlns:a16="http://schemas.microsoft.com/office/drawing/2014/main" id="{08EF37B0-48DD-4742-B95D-30A94DFBD89E}"/>
              </a:ext>
            </a:extLst>
          </p:cNvPr>
          <p:cNvSpPr txBox="1"/>
          <p:nvPr/>
        </p:nvSpPr>
        <p:spPr>
          <a:xfrm>
            <a:off x="886793" y="4639587"/>
            <a:ext cx="23747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Medical Diagnosis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0BB51-30C6-7C48-AE42-B448822FDC1B}"/>
              </a:ext>
            </a:extLst>
          </p:cNvPr>
          <p:cNvSpPr/>
          <p:nvPr/>
        </p:nvSpPr>
        <p:spPr>
          <a:xfrm>
            <a:off x="5063737" y="4639587"/>
            <a:ext cx="3086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Game AI (Honor of Kings)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01E662-7B17-FE41-95BB-27F067FDA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039" y="2388229"/>
            <a:ext cx="4572000" cy="2235856"/>
          </a:xfrm>
          <a:prstGeom prst="rect">
            <a:avLst/>
          </a:prstGeom>
          <a:noFill/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8C21188-2A3E-9041-B012-1F4B031764C1}"/>
              </a:ext>
            </a:extLst>
          </p:cNvPr>
          <p:cNvSpPr/>
          <p:nvPr/>
        </p:nvSpPr>
        <p:spPr>
          <a:xfrm rot="9196258">
            <a:off x="2953365" y="2091643"/>
            <a:ext cx="542003" cy="24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64611CB-16C0-D242-9BB2-242A516972C6}"/>
              </a:ext>
            </a:extLst>
          </p:cNvPr>
          <p:cNvSpPr/>
          <p:nvPr/>
        </p:nvSpPr>
        <p:spPr>
          <a:xfrm rot="1480759">
            <a:off x="5055550" y="2091643"/>
            <a:ext cx="542003" cy="24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D312F7F0-E38C-EE4D-8277-93513220F969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6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BBC3B85-0094-E643-8E1E-DD417A5C678C}"/>
              </a:ext>
            </a:extLst>
          </p:cNvPr>
          <p:cNvSpPr txBox="1">
            <a:spLocks/>
          </p:cNvSpPr>
          <p:nvPr/>
        </p:nvSpPr>
        <p:spPr>
          <a:xfrm>
            <a:off x="243349" y="1493210"/>
            <a:ext cx="8662138" cy="6467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Closed-loop Matters: Dual Regression Networks for Single Image Super-Resolution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095C9D-9900-5C42-A5C4-511FD836F031}"/>
              </a:ext>
            </a:extLst>
          </p:cNvPr>
          <p:cNvSpPr>
            <a:spLocks noGrp="1"/>
          </p:cNvSpPr>
          <p:nvPr/>
        </p:nvSpPr>
        <p:spPr>
          <a:xfrm>
            <a:off x="3037046" y="2998379"/>
            <a:ext cx="3069908" cy="3071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CVPR’20 &amp; TPAMI (under review)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CB8177D-921A-CF49-B62C-B1CB851626F4}"/>
              </a:ext>
            </a:extLst>
          </p:cNvPr>
          <p:cNvSpPr>
            <a:spLocks noGrp="1"/>
          </p:cNvSpPr>
          <p:nvPr/>
        </p:nvSpPr>
        <p:spPr>
          <a:xfrm>
            <a:off x="2397919" y="3690061"/>
            <a:ext cx="4348163" cy="60579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Yong Guo, Jian Chen,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Jingdong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Wang, Qi Chen,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Jiezhang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Cao,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Zeshuai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Deng,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Yanwu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Xu,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Mingkui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Tan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1F6AF64-5213-CC4E-B0AB-395F389067B7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99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71EAD8-B69E-C34B-817C-1ED1A3FD42EC}"/>
              </a:ext>
            </a:extLst>
          </p:cNvPr>
          <p:cNvCxnSpPr>
            <a:cxnSpLocks/>
          </p:cNvCxnSpPr>
          <p:nvPr/>
        </p:nvCxnSpPr>
        <p:spPr>
          <a:xfrm>
            <a:off x="3736316" y="1229582"/>
            <a:ext cx="1284572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229DB-B7E3-6A4F-A246-7AEFF793E467}"/>
              </a:ext>
            </a:extLst>
          </p:cNvPr>
          <p:cNvSpPr txBox="1"/>
          <p:nvPr/>
        </p:nvSpPr>
        <p:spPr>
          <a:xfrm>
            <a:off x="2733736" y="1521705"/>
            <a:ext cx="62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CE5CB-C913-B74C-8A86-DB16075841C1}"/>
              </a:ext>
            </a:extLst>
          </p:cNvPr>
          <p:cNvSpPr txBox="1"/>
          <p:nvPr/>
        </p:nvSpPr>
        <p:spPr>
          <a:xfrm>
            <a:off x="5431795" y="1761944"/>
            <a:ext cx="990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6D7C9F-6151-7D41-8A92-DDA1B733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6" y="2199877"/>
            <a:ext cx="3817201" cy="2298061"/>
          </a:xfrm>
          <a:prstGeom prst="rect">
            <a:avLst/>
          </a:prstGeom>
        </p:spPr>
      </p:pic>
      <p:sp>
        <p:nvSpPr>
          <p:cNvPr id="13" name="文本框 26">
            <a:extLst>
              <a:ext uri="{FF2B5EF4-FFF2-40B4-BE49-F238E27FC236}">
                <a16:creationId xmlns:a16="http://schemas.microsoft.com/office/drawing/2014/main" id="{9286BA6C-C67B-8F4D-B416-3A1CD94C53B3}"/>
              </a:ext>
            </a:extLst>
          </p:cNvPr>
          <p:cNvSpPr txBox="1"/>
          <p:nvPr/>
        </p:nvSpPr>
        <p:spPr>
          <a:xfrm>
            <a:off x="248697" y="75736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pic>
        <p:nvPicPr>
          <p:cNvPr id="19" name="Picture 18" descr="A picture containing clothing, close&#10;&#10;Description automatically generated">
            <a:extLst>
              <a:ext uri="{FF2B5EF4-FFF2-40B4-BE49-F238E27FC236}">
                <a16:creationId xmlns:a16="http://schemas.microsoft.com/office/drawing/2014/main" id="{936AB4FA-41E5-D945-90E2-DF04F211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36" y="891114"/>
            <a:ext cx="660867" cy="660867"/>
          </a:xfrm>
          <a:prstGeom prst="rect">
            <a:avLst/>
          </a:prstGeom>
        </p:spPr>
      </p:pic>
      <p:pic>
        <p:nvPicPr>
          <p:cNvPr id="21" name="Picture 20" descr="A baby with a knit hat&#10;&#10;Description automatically generated with low confidence">
            <a:extLst>
              <a:ext uri="{FF2B5EF4-FFF2-40B4-BE49-F238E27FC236}">
                <a16:creationId xmlns:a16="http://schemas.microsoft.com/office/drawing/2014/main" id="{A01A9E69-D6DC-DE49-A9AD-9983D8B1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4" y="746436"/>
            <a:ext cx="1034900" cy="1034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7F4EC5-3F46-1B48-9D9F-AE81E1D3DF79}"/>
              </a:ext>
            </a:extLst>
          </p:cNvPr>
          <p:cNvSpPr txBox="1"/>
          <p:nvPr/>
        </p:nvSpPr>
        <p:spPr>
          <a:xfrm>
            <a:off x="447259" y="482560"/>
            <a:ext cx="415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Image Super-Resolution (SR)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0DC7E-9B66-D545-B424-E399994D5993}"/>
              </a:ext>
            </a:extLst>
          </p:cNvPr>
          <p:cNvSpPr txBox="1"/>
          <p:nvPr/>
        </p:nvSpPr>
        <p:spPr>
          <a:xfrm>
            <a:off x="417442" y="1989741"/>
            <a:ext cx="826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b="1" dirty="0"/>
              <a:t>SR is a typical ill-posed problem and hard to learn the optimal mapping from LR to HR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BF1976-45CA-6F42-A19F-5BC8E6DA1457}"/>
              </a:ext>
            </a:extLst>
          </p:cNvPr>
          <p:cNvSpPr txBox="1"/>
          <p:nvPr/>
        </p:nvSpPr>
        <p:spPr>
          <a:xfrm>
            <a:off x="417443" y="4477654"/>
            <a:ext cx="839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500"/>
              </a:spcAft>
              <a:buClr>
                <a:schemeClr val="tx1"/>
              </a:buClr>
              <a:buFont typeface="Wingdings" pitchFamily="2" charset="2"/>
              <a:buChar char="q"/>
            </a:pPr>
            <a:r>
              <a:rPr lang="en-US" sz="1400" b="1" dirty="0">
                <a:solidFill>
                  <a:srgbClr val="2B20F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Key Challenge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 The </a:t>
            </a:r>
            <a:r>
              <a:rPr 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of the possible functions that map LR to HR images is </a:t>
            </a:r>
            <a:r>
              <a:rPr 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extremely large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because 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many different HR images can be </a:t>
            </a:r>
            <a:r>
              <a:rPr lang="en-US" sz="14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downsampled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to the same LR image.</a:t>
            </a: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60F19E32-8E6D-C146-AB64-17306F91345A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476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C25A4810-3758-CE44-908D-872990EC6A41}"/>
              </a:ext>
            </a:extLst>
          </p:cNvPr>
          <p:cNvSpPr txBox="1"/>
          <p:nvPr/>
        </p:nvSpPr>
        <p:spPr>
          <a:xfrm>
            <a:off x="331597" y="461461"/>
            <a:ext cx="7947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1500" dirty="0">
                <a:cs typeface="Times New Roman" panose="02020603050405020304" pitchFamily="18" charset="0"/>
              </a:rPr>
              <a:t>To reduce the possible function space, we propose a novel </a:t>
            </a:r>
            <a:r>
              <a:rPr lang="en-US" altLang="zh-CN" sz="1500" b="1" dirty="0">
                <a:cs typeface="Times New Roman" panose="02020603050405020304" pitchFamily="18" charset="0"/>
              </a:rPr>
              <a:t>dual regression scheme </a:t>
            </a:r>
            <a:r>
              <a:rPr lang="en-US" altLang="zh-CN" sz="1500" dirty="0">
                <a:cs typeface="Times New Roman" panose="02020603050405020304" pitchFamily="18" charset="0"/>
              </a:rPr>
              <a:t>by introducing additional constraints on the learned mapping.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D18936B1-4098-BD48-BD09-27DACAD8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05" y="1400282"/>
            <a:ext cx="5606267" cy="2289856"/>
          </a:xfrm>
          <a:prstGeom prst="rect">
            <a:avLst/>
          </a:prstGeom>
        </p:spPr>
      </p:pic>
      <p:sp>
        <p:nvSpPr>
          <p:cNvPr id="7" name="文本框 26">
            <a:extLst>
              <a:ext uri="{FF2B5EF4-FFF2-40B4-BE49-F238E27FC236}">
                <a16:creationId xmlns:a16="http://schemas.microsoft.com/office/drawing/2014/main" id="{45C707A4-59A0-2044-8179-43E1F24FAB07}"/>
              </a:ext>
            </a:extLst>
          </p:cNvPr>
          <p:cNvSpPr txBox="1"/>
          <p:nvPr/>
        </p:nvSpPr>
        <p:spPr>
          <a:xfrm>
            <a:off x="248697" y="75736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Dual Regression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1360D-3F5D-0B45-8F37-94D318957F48}"/>
              </a:ext>
            </a:extLst>
          </p:cNvPr>
          <p:cNvSpPr txBox="1"/>
          <p:nvPr/>
        </p:nvSpPr>
        <p:spPr>
          <a:xfrm>
            <a:off x="739833" y="923973"/>
            <a:ext cx="748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CN" dirty="0"/>
              <a:t>Primal regression task: a mapping from LR to HR images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CN" dirty="0"/>
              <a:t>Dual regression task: an inverse mapping from HR to LR images</a:t>
            </a: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592767E8-A3DD-A641-8A9C-5D2F197A9A1A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F002FDBE-FA1A-B64C-BC5D-1A2C89E7FD77}"/>
              </a:ext>
            </a:extLst>
          </p:cNvPr>
          <p:cNvSpPr txBox="1"/>
          <p:nvPr/>
        </p:nvSpPr>
        <p:spPr>
          <a:xfrm>
            <a:off x="270626" y="3717894"/>
            <a:ext cx="81834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zh-CN" altLang="en-US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Given paired data, </a:t>
            </a:r>
            <a:r>
              <a:rPr lang="en-US" altLang="zh-CN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we introduce an additional constraint that encourages the reconstructed </a:t>
            </a:r>
            <a:r>
              <a:rPr lang="en-US" altLang="zh-CN" sz="1500" b="1" dirty="0">
                <a:solidFill>
                  <a:srgbClr val="2B20F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HR images can be downscaled to their original LR images</a:t>
            </a:r>
            <a:r>
              <a:rPr lang="en-US" altLang="zh-CN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2C10C3C9-9E85-774D-9ECD-A24B021A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18" y="4225712"/>
            <a:ext cx="3960496" cy="8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F86BF7EC-E7A3-B74B-BB0D-7E0908477B10}"/>
              </a:ext>
            </a:extLst>
          </p:cNvPr>
          <p:cNvSpPr txBox="1"/>
          <p:nvPr/>
        </p:nvSpPr>
        <p:spPr>
          <a:xfrm>
            <a:off x="1335731" y="89146"/>
            <a:ext cx="6929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Publications &amp; Awards</a:t>
            </a:r>
          </a:p>
        </p:txBody>
      </p:sp>
      <p:sp>
        <p:nvSpPr>
          <p:cNvPr id="3" name="文本框 38">
            <a:extLst>
              <a:ext uri="{FF2B5EF4-FFF2-40B4-BE49-F238E27FC236}">
                <a16:creationId xmlns:a16="http://schemas.microsoft.com/office/drawing/2014/main" id="{FF6F8AE7-8259-C740-BB49-A11696852FBE}"/>
              </a:ext>
            </a:extLst>
          </p:cNvPr>
          <p:cNvSpPr txBox="1"/>
          <p:nvPr/>
        </p:nvSpPr>
        <p:spPr>
          <a:xfrm>
            <a:off x="350463" y="609061"/>
            <a:ext cx="84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sz="2500" b="1"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Publications (20+ papers, including 16 first-author papers)</a:t>
            </a:r>
            <a:endParaRPr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06DF69FF-7D50-554F-BC09-CEF9B9EB00CF}"/>
              </a:ext>
            </a:extLst>
          </p:cNvPr>
          <p:cNvSpPr txBox="1"/>
          <p:nvPr/>
        </p:nvSpPr>
        <p:spPr>
          <a:xfrm>
            <a:off x="699993" y="924415"/>
            <a:ext cx="8261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10 conference papers published in </a:t>
            </a:r>
            <a:r>
              <a:rPr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CVPR, </a:t>
            </a:r>
            <a:r>
              <a:rPr lang="en-US" altLang="zh-CN" sz="1600" b="1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NeurIPS</a:t>
            </a:r>
            <a:r>
              <a:rPr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ICML, ECCV, AAAI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12 journal papers published in </a:t>
            </a:r>
            <a:r>
              <a:rPr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TPAMI, TMM, Neural Networks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etc.</a:t>
            </a:r>
          </a:p>
        </p:txBody>
      </p:sp>
      <p:sp>
        <p:nvSpPr>
          <p:cNvPr id="7" name="文本框 38">
            <a:extLst>
              <a:ext uri="{FF2B5EF4-FFF2-40B4-BE49-F238E27FC236}">
                <a16:creationId xmlns:a16="http://schemas.microsoft.com/office/drawing/2014/main" id="{0D99CE93-4737-9549-BF52-DB0E1ECC09ED}"/>
              </a:ext>
            </a:extLst>
          </p:cNvPr>
          <p:cNvSpPr txBox="1"/>
          <p:nvPr/>
        </p:nvSpPr>
        <p:spPr>
          <a:xfrm>
            <a:off x="350463" y="3542577"/>
            <a:ext cx="84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sz="2500" b="1"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Collaborations</a:t>
            </a:r>
            <a:endParaRPr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9972A74D-8CFF-3948-8FE4-8C76CD075545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9" name="文本框 38">
            <a:extLst>
              <a:ext uri="{FF2B5EF4-FFF2-40B4-BE49-F238E27FC236}">
                <a16:creationId xmlns:a16="http://schemas.microsoft.com/office/drawing/2014/main" id="{696A71C6-3F45-884D-B561-87C1426ABC69}"/>
              </a:ext>
            </a:extLst>
          </p:cNvPr>
          <p:cNvSpPr txBox="1"/>
          <p:nvPr/>
        </p:nvSpPr>
        <p:spPr>
          <a:xfrm>
            <a:off x="350463" y="2612966"/>
            <a:ext cx="84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sz="2500" b="1"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Patents (5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项发明专利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  <a:endParaRPr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38">
            <a:extLst>
              <a:ext uri="{FF2B5EF4-FFF2-40B4-BE49-F238E27FC236}">
                <a16:creationId xmlns:a16="http://schemas.microsoft.com/office/drawing/2014/main" id="{A91DBFDE-CADA-3A48-B6A2-4DCF056CF1B7}"/>
              </a:ext>
            </a:extLst>
          </p:cNvPr>
          <p:cNvSpPr txBox="1"/>
          <p:nvPr/>
        </p:nvSpPr>
        <p:spPr>
          <a:xfrm>
            <a:off x="349763" y="1490155"/>
            <a:ext cx="84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sz="2500" b="1"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Awards &amp; Honors</a:t>
            </a:r>
            <a:endParaRPr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D6725948-3F69-D441-B1C2-CD7D469F20E1}"/>
              </a:ext>
            </a:extLst>
          </p:cNvPr>
          <p:cNvSpPr txBox="1"/>
          <p:nvPr/>
        </p:nvSpPr>
        <p:spPr>
          <a:xfrm>
            <a:off x="699993" y="1771992"/>
            <a:ext cx="8261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MSRA Fellowship Nomination Award (</a:t>
            </a:r>
            <a:r>
              <a:rPr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Top 20 Ph.D. candidates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in Asia,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National Scholarship (2019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年和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2020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年两次获得国家奖学金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Oral presentations in top-tier conferences (ECCV, ICML, AAAI)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715F10A6-5449-C840-AAB7-B5AEA976117C}"/>
              </a:ext>
            </a:extLst>
          </p:cNvPr>
          <p:cNvSpPr txBox="1"/>
          <p:nvPr/>
        </p:nvSpPr>
        <p:spPr>
          <a:xfrm>
            <a:off x="669686" y="2919992"/>
            <a:ext cx="8261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项模型压缩相关的发明专利</a:t>
            </a: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项高效训练算法相关的发明专利</a:t>
            </a: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2" name="Picture 2" descr="DeepMind Events">
            <a:extLst>
              <a:ext uri="{FF2B5EF4-FFF2-40B4-BE49-F238E27FC236}">
                <a16:creationId xmlns:a16="http://schemas.microsoft.com/office/drawing/2014/main" id="{69F34EB3-7D96-0942-9B03-0EA4761F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823" y="4104459"/>
            <a:ext cx="1533379" cy="5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x-Planck-Institut für Informatik: Home">
            <a:extLst>
              <a:ext uri="{FF2B5EF4-FFF2-40B4-BE49-F238E27FC236}">
                <a16:creationId xmlns:a16="http://schemas.microsoft.com/office/drawing/2014/main" id="{FA4E2007-FE07-3C4E-9718-7B8D735E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44" y="4117558"/>
            <a:ext cx="2073845" cy="4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uth China University of Technology - Wikipedia">
            <a:extLst>
              <a:ext uri="{FF2B5EF4-FFF2-40B4-BE49-F238E27FC236}">
                <a16:creationId xmlns:a16="http://schemas.microsoft.com/office/drawing/2014/main" id="{76A61913-D6F2-A841-8D2C-5F8746CF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69" y="4072377"/>
            <a:ext cx="584480" cy="5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TH Zürich - Homepage | ETH Zürich">
            <a:extLst>
              <a:ext uri="{FF2B5EF4-FFF2-40B4-BE49-F238E27FC236}">
                <a16:creationId xmlns:a16="http://schemas.microsoft.com/office/drawing/2014/main" id="{14E45F2B-90BD-D743-9E7A-53C9F6D0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04" y="4175931"/>
            <a:ext cx="1178212" cy="3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onash University - World Green Building Council">
            <a:extLst>
              <a:ext uri="{FF2B5EF4-FFF2-40B4-BE49-F238E27FC236}">
                <a16:creationId xmlns:a16="http://schemas.microsoft.com/office/drawing/2014/main" id="{DDB5B153-D27A-5049-9031-927B40DD7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767" y="4565612"/>
            <a:ext cx="1013522" cy="5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Logo | Our Brand | University of Adelaide">
            <a:extLst>
              <a:ext uri="{FF2B5EF4-FFF2-40B4-BE49-F238E27FC236}">
                <a16:creationId xmlns:a16="http://schemas.microsoft.com/office/drawing/2014/main" id="{99923703-E71B-ED4F-B125-0041664B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5" b="31027"/>
          <a:stretch/>
        </p:blipFill>
        <p:spPr bwMode="auto">
          <a:xfrm>
            <a:off x="3397949" y="4660945"/>
            <a:ext cx="1218329" cy="3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Tencent AI Lab - Crunchbase Company Profile &amp; Funding">
            <a:extLst>
              <a:ext uri="{FF2B5EF4-FFF2-40B4-BE49-F238E27FC236}">
                <a16:creationId xmlns:a16="http://schemas.microsoft.com/office/drawing/2014/main" id="{E82F5F0D-2C1C-624A-A360-E29C13C52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7" b="13366"/>
          <a:stretch/>
        </p:blipFill>
        <p:spPr bwMode="auto">
          <a:xfrm>
            <a:off x="7394112" y="4071735"/>
            <a:ext cx="981111" cy="5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Baidu to open second AI research center in Silicon Valley - SiliconANGLE">
            <a:extLst>
              <a:ext uri="{FF2B5EF4-FFF2-40B4-BE49-F238E27FC236}">
                <a16:creationId xmlns:a16="http://schemas.microsoft.com/office/drawing/2014/main" id="{D68068C9-86EC-5347-B0BA-C72CD8896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t="36608" r="21600" b="39251"/>
          <a:stretch/>
        </p:blipFill>
        <p:spPr bwMode="auto">
          <a:xfrm>
            <a:off x="6285512" y="4682248"/>
            <a:ext cx="1664929" cy="40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6F5152-3D83-8945-ADA9-AC9B61B08BDD}"/>
              </a:ext>
            </a:extLst>
          </p:cNvPr>
          <p:cNvCxnSpPr>
            <a:cxnSpLocks/>
          </p:cNvCxnSpPr>
          <p:nvPr/>
        </p:nvCxnSpPr>
        <p:spPr>
          <a:xfrm>
            <a:off x="5195583" y="3794048"/>
            <a:ext cx="0" cy="1303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8">
            <a:extLst>
              <a:ext uri="{FF2B5EF4-FFF2-40B4-BE49-F238E27FC236}">
                <a16:creationId xmlns:a16="http://schemas.microsoft.com/office/drawing/2014/main" id="{9C154793-915C-1E41-9F12-CCFD8CC0F6A0}"/>
              </a:ext>
            </a:extLst>
          </p:cNvPr>
          <p:cNvSpPr txBox="1"/>
          <p:nvPr/>
        </p:nvSpPr>
        <p:spPr>
          <a:xfrm>
            <a:off x="669686" y="3797469"/>
            <a:ext cx="168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Academia</a:t>
            </a: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A9CE154B-CFB5-4F43-BDFF-122F55EBE301}"/>
              </a:ext>
            </a:extLst>
          </p:cNvPr>
          <p:cNvSpPr txBox="1"/>
          <p:nvPr/>
        </p:nvSpPr>
        <p:spPr>
          <a:xfrm>
            <a:off x="5285472" y="3797469"/>
            <a:ext cx="168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189673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B674B-698C-0A42-A3D2-699A457A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9" y="2209970"/>
            <a:ext cx="8384721" cy="2854247"/>
          </a:xfrm>
          <a:prstGeom prst="rect">
            <a:avLst/>
          </a:prstGeom>
        </p:spPr>
      </p:pic>
      <p:sp>
        <p:nvSpPr>
          <p:cNvPr id="3" name="文本框 26">
            <a:extLst>
              <a:ext uri="{FF2B5EF4-FFF2-40B4-BE49-F238E27FC236}">
                <a16:creationId xmlns:a16="http://schemas.microsoft.com/office/drawing/2014/main" id="{726A4424-E268-B649-82C8-A6BEC5E9F634}"/>
              </a:ext>
            </a:extLst>
          </p:cNvPr>
          <p:cNvSpPr txBox="1"/>
          <p:nvPr/>
        </p:nvSpPr>
        <p:spPr>
          <a:xfrm>
            <a:off x="1363436" y="92064"/>
            <a:ext cx="6506936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Dual Regression Model Compression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7FDCE7-210A-B342-9BA2-7ECA82AF15A6}"/>
              </a:ext>
            </a:extLst>
          </p:cNvPr>
          <p:cNvSpPr txBox="1"/>
          <p:nvPr/>
        </p:nvSpPr>
        <p:spPr>
          <a:xfrm>
            <a:off x="270626" y="538340"/>
            <a:ext cx="8183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Dual Regression based Channel Number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380CB-8C7C-9B45-A1E1-D3439526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61" y="804936"/>
            <a:ext cx="2934733" cy="763188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61E4F246-3567-AE4E-924D-BBF64CD12A97}"/>
              </a:ext>
            </a:extLst>
          </p:cNvPr>
          <p:cNvSpPr txBox="1"/>
          <p:nvPr/>
        </p:nvSpPr>
        <p:spPr>
          <a:xfrm>
            <a:off x="270626" y="1463110"/>
            <a:ext cx="8183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Dual Regression based Channel Pruning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1923C-1890-1447-8EA1-478D3F9EE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5"/>
          <a:stretch/>
        </p:blipFill>
        <p:spPr>
          <a:xfrm>
            <a:off x="1773629" y="1833220"/>
            <a:ext cx="3760499" cy="300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73B7A-7695-CD47-8227-1C4330E41838}"/>
                  </a:ext>
                </a:extLst>
              </p:cNvPr>
              <p:cNvSpPr txBox="1"/>
              <p:nvPr/>
            </p:nvSpPr>
            <p:spPr>
              <a:xfrm>
                <a:off x="5608961" y="561512"/>
                <a:ext cx="3657525" cy="110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Notations</a:t>
                </a:r>
                <a:r>
                  <a:rPr lang="en-US" sz="13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CN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N" sz="1300" dirty="0"/>
                  <a:t>:    architecture w.r.t. channel numbers</a:t>
                </a:r>
              </a:p>
              <a:p>
                <a14:m>
                  <m:oMath xmlns:m="http://schemas.openxmlformats.org/officeDocument/2006/math">
                    <m:r>
                      <a:rPr lang="en-US" sz="13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CN" sz="1300" dirty="0"/>
                  <a:t>:   model parameters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N" sz="1300" dirty="0"/>
                  <a:t>: feature maps of the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N" sz="1300" dirty="0"/>
                  <a:t>-th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N" sz="13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sz="1300" dirty="0"/>
                  <a:t>:    learned channel number for the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N" sz="1300" dirty="0"/>
                  <a:t>-th layer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73B7A-7695-CD47-8227-1C4330E41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961" y="561512"/>
                <a:ext cx="3657525" cy="1100942"/>
              </a:xfrm>
              <a:prstGeom prst="rect">
                <a:avLst/>
              </a:prstGeom>
              <a:blipFill>
                <a:blip r:embed="rId5"/>
                <a:stretch>
                  <a:fillRect l="-346" t="-1136" b="-34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56560DE6-53E1-B14A-B3C9-AFEE19426DCF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62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6">
            <a:extLst>
              <a:ext uri="{FF2B5EF4-FFF2-40B4-BE49-F238E27FC236}">
                <a16:creationId xmlns:a16="http://schemas.microsoft.com/office/drawing/2014/main" id="{AAD5F87D-D688-A94F-A81B-C9221F35754E}"/>
              </a:ext>
            </a:extLst>
          </p:cNvPr>
          <p:cNvSpPr txBox="1"/>
          <p:nvPr/>
        </p:nvSpPr>
        <p:spPr>
          <a:xfrm>
            <a:off x="487210" y="92064"/>
            <a:ext cx="8286400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Trade-off between Performance and Latency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4E58B-8109-404F-851E-DE72C59CF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96"/>
          <a:stretch/>
        </p:blipFill>
        <p:spPr>
          <a:xfrm>
            <a:off x="395416" y="1195295"/>
            <a:ext cx="8040130" cy="3168362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D15B942B-BB17-8247-A92E-DD66113E20C5}"/>
              </a:ext>
            </a:extLst>
          </p:cNvPr>
          <p:cNvSpPr txBox="1"/>
          <p:nvPr/>
        </p:nvSpPr>
        <p:spPr>
          <a:xfrm>
            <a:off x="270626" y="604937"/>
            <a:ext cx="8183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5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Our DRN models yield a good trade-off between performance and inference latency.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035FE-B559-1D4E-957D-C12FF5E1E763}"/>
              </a:ext>
            </a:extLst>
          </p:cNvPr>
          <p:cNvSpPr/>
          <p:nvPr/>
        </p:nvSpPr>
        <p:spPr>
          <a:xfrm>
            <a:off x="1271236" y="4376980"/>
            <a:ext cx="27032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spc="-8" dirty="0">
                <a:solidFill>
                  <a:srgbClr val="2B20F7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Fig. </a:t>
            </a:r>
            <a:r>
              <a:rPr lang="en-US" sz="1500" spc="-8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PSNR vs. latency for 4x SR</a:t>
            </a:r>
            <a:endParaRPr lang="en-US" sz="15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B9781-B20E-E34F-A70B-9EEAB6443140}"/>
              </a:ext>
            </a:extLst>
          </p:cNvPr>
          <p:cNvSpPr/>
          <p:nvPr/>
        </p:nvSpPr>
        <p:spPr>
          <a:xfrm>
            <a:off x="5324304" y="4376980"/>
            <a:ext cx="27032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spc="-8" dirty="0">
                <a:solidFill>
                  <a:srgbClr val="2B20F7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Fig. </a:t>
            </a:r>
            <a:r>
              <a:rPr lang="en-US" sz="1500" spc="-8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PSNR vs. latency for 8x SR</a:t>
            </a:r>
            <a:endParaRPr lang="en-US" sz="15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14DC6CCF-4485-1B46-ABD8-0CF6F2269FE5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25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7C3F7B2-F871-2B4A-8F08-E84A5F76727A}"/>
              </a:ext>
            </a:extLst>
          </p:cNvPr>
          <p:cNvGrpSpPr/>
          <p:nvPr/>
        </p:nvGrpSpPr>
        <p:grpSpPr>
          <a:xfrm>
            <a:off x="3158115" y="3564604"/>
            <a:ext cx="1296120" cy="834739"/>
            <a:chOff x="2675493" y="3356364"/>
            <a:chExt cx="1804794" cy="1162340"/>
          </a:xfrm>
        </p:grpSpPr>
        <p:pic>
          <p:nvPicPr>
            <p:cNvPr id="4" name="Picture 3" descr="A picture containing person, indoor, ceiling&#10;&#10;Description automatically generated">
              <a:extLst>
                <a:ext uri="{FF2B5EF4-FFF2-40B4-BE49-F238E27FC236}">
                  <a16:creationId xmlns:a16="http://schemas.microsoft.com/office/drawing/2014/main" id="{39C1E07C-FB4D-5C44-B810-D29129D5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93" y="3356364"/>
              <a:ext cx="1468466" cy="826012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6" name="Picture 5" descr="A picture containing person, indoor, ceiling&#10;&#10;Description automatically generated">
              <a:extLst>
                <a:ext uri="{FF2B5EF4-FFF2-40B4-BE49-F238E27FC236}">
                  <a16:creationId xmlns:a16="http://schemas.microsoft.com/office/drawing/2014/main" id="{244E4643-1E47-C649-BBDA-12613F90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602" y="3468473"/>
              <a:ext cx="1468466" cy="826012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7" name="Picture 6" descr="A picture containing person, indoor, ceiling&#10;&#10;Description automatically generated">
              <a:extLst>
                <a:ext uri="{FF2B5EF4-FFF2-40B4-BE49-F238E27FC236}">
                  <a16:creationId xmlns:a16="http://schemas.microsoft.com/office/drawing/2014/main" id="{70BDCA9E-77AB-CA4B-A4C5-269C4AC5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711" y="3580582"/>
              <a:ext cx="1468466" cy="826012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8" name="Picture 7" descr="A picture containing person, indoor, ceiling&#10;&#10;Description automatically generated">
              <a:extLst>
                <a:ext uri="{FF2B5EF4-FFF2-40B4-BE49-F238E27FC236}">
                  <a16:creationId xmlns:a16="http://schemas.microsoft.com/office/drawing/2014/main" id="{904E6497-BC50-6248-A282-42F2C20E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821" y="3692692"/>
              <a:ext cx="1468466" cy="826012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B128F-CC5D-4847-9425-795DDAA7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1" y="973668"/>
            <a:ext cx="3502540" cy="14920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05705-B9EA-784B-8A73-7AE39DBFAFFA}"/>
              </a:ext>
            </a:extLst>
          </p:cNvPr>
          <p:cNvCxnSpPr>
            <a:cxnSpLocks/>
          </p:cNvCxnSpPr>
          <p:nvPr/>
        </p:nvCxnSpPr>
        <p:spPr>
          <a:xfrm>
            <a:off x="4373723" y="4004877"/>
            <a:ext cx="2669241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6">
            <a:extLst>
              <a:ext uri="{FF2B5EF4-FFF2-40B4-BE49-F238E27FC236}">
                <a16:creationId xmlns:a16="http://schemas.microsoft.com/office/drawing/2014/main" id="{82C0FFD8-5DF3-074F-8AC4-9D88E593735C}"/>
              </a:ext>
            </a:extLst>
          </p:cNvPr>
          <p:cNvSpPr txBox="1"/>
          <p:nvPr/>
        </p:nvSpPr>
        <p:spPr>
          <a:xfrm>
            <a:off x="248697" y="75736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 in Real World</a:t>
            </a: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FE95EFD6-306E-B34F-ADC9-33D16D5765A5}"/>
              </a:ext>
            </a:extLst>
          </p:cNvPr>
          <p:cNvSpPr txBox="1"/>
          <p:nvPr/>
        </p:nvSpPr>
        <p:spPr>
          <a:xfrm>
            <a:off x="331597" y="570896"/>
            <a:ext cx="79478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tx1"/>
              </a:buClr>
              <a:buFont typeface="Wingdings" pitchFamily="2" charset="2"/>
              <a:buChar char="v"/>
            </a:pPr>
            <a:r>
              <a:rPr lang="en-US" altLang="zh-CN" sz="1500" dirty="0">
                <a:cs typeface="Times New Roman" panose="02020603050405020304" pitchFamily="18" charset="0"/>
              </a:rPr>
              <a:t>Real-time Video Conferencing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E7C50-A580-4649-8E9C-C75B00579628}"/>
              </a:ext>
            </a:extLst>
          </p:cNvPr>
          <p:cNvSpPr txBox="1"/>
          <p:nvPr/>
        </p:nvSpPr>
        <p:spPr>
          <a:xfrm>
            <a:off x="3997821" y="992480"/>
            <a:ext cx="4907666" cy="10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CN" b="1" dirty="0"/>
              <a:t>Key Challenges</a:t>
            </a:r>
            <a:r>
              <a:rPr lang="en-CN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The target processor is much weaker than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Image resolution is very large and the inference speed of SR models cannot satisfy the real-time requirement.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DD602-1855-2241-AD4A-09606B2216AB}"/>
              </a:ext>
            </a:extLst>
          </p:cNvPr>
          <p:cNvGrpSpPr/>
          <p:nvPr/>
        </p:nvGrpSpPr>
        <p:grpSpPr>
          <a:xfrm>
            <a:off x="3465992" y="2533938"/>
            <a:ext cx="727836" cy="830185"/>
            <a:chOff x="1617947" y="628871"/>
            <a:chExt cx="1091160" cy="12446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22C76B-1095-0647-9985-DEDDA49B2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2307" y="628871"/>
              <a:ext cx="1066800" cy="12446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80D0FC-11B2-294E-8ED8-F6D611D57A22}"/>
                </a:ext>
              </a:extLst>
            </p:cNvPr>
            <p:cNvSpPr/>
            <p:nvPr/>
          </p:nvSpPr>
          <p:spPr>
            <a:xfrm>
              <a:off x="1617947" y="1562779"/>
              <a:ext cx="167534" cy="24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816B42-E7A6-6C48-8CFB-4F759B6FF106}"/>
              </a:ext>
            </a:extLst>
          </p:cNvPr>
          <p:cNvGrpSpPr/>
          <p:nvPr/>
        </p:nvGrpSpPr>
        <p:grpSpPr>
          <a:xfrm>
            <a:off x="5318448" y="2645236"/>
            <a:ext cx="503618" cy="574437"/>
            <a:chOff x="1617947" y="628871"/>
            <a:chExt cx="1091160" cy="12446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A031DD-75E0-4644-B536-B4BBA80E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2307" y="628871"/>
              <a:ext cx="1066800" cy="12446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8BC355-B4F1-BA48-86CC-98A1E285BB28}"/>
                </a:ext>
              </a:extLst>
            </p:cNvPr>
            <p:cNvSpPr/>
            <p:nvPr/>
          </p:nvSpPr>
          <p:spPr>
            <a:xfrm>
              <a:off x="1617947" y="1562779"/>
              <a:ext cx="167534" cy="24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04366962-8E50-2B43-9A09-F1E7ACDB18A2}"/>
              </a:ext>
            </a:extLst>
          </p:cNvPr>
          <p:cNvSpPr/>
          <p:nvPr/>
        </p:nvSpPr>
        <p:spPr>
          <a:xfrm>
            <a:off x="4193828" y="2843710"/>
            <a:ext cx="1164811" cy="168269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60E6056-8A8A-B742-97D7-64E446E5D87C}"/>
              </a:ext>
            </a:extLst>
          </p:cNvPr>
          <p:cNvSpPr/>
          <p:nvPr/>
        </p:nvSpPr>
        <p:spPr>
          <a:xfrm rot="5400000">
            <a:off x="5466632" y="3234712"/>
            <a:ext cx="196632" cy="168269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14BD-BE92-8643-BE85-745149D9C799}"/>
              </a:ext>
            </a:extLst>
          </p:cNvPr>
          <p:cNvSpPr txBox="1"/>
          <p:nvPr/>
        </p:nvSpPr>
        <p:spPr>
          <a:xfrm>
            <a:off x="3319138" y="2596631"/>
            <a:ext cx="282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Compression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3D442B-0DCC-A942-B19B-F07AAFC451B7}"/>
              </a:ext>
            </a:extLst>
          </p:cNvPr>
          <p:cNvGrpSpPr/>
          <p:nvPr/>
        </p:nvGrpSpPr>
        <p:grpSpPr>
          <a:xfrm>
            <a:off x="-105774" y="3137224"/>
            <a:ext cx="2503352" cy="1555279"/>
            <a:chOff x="-320265" y="3125935"/>
            <a:chExt cx="2503352" cy="155527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884330B-D653-A746-A7C8-0560A903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0265" y="3125935"/>
              <a:ext cx="2167024" cy="1218951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AFDD8A3-EEDB-804E-8952-3F61680EB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8156" y="3238044"/>
              <a:ext cx="2167024" cy="1218951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B2A06DF-085E-6F4F-B757-566F8AFD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047" y="3350154"/>
              <a:ext cx="2167024" cy="1218951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10A90-F5CB-5B4E-AD90-499F6C2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" y="3462263"/>
              <a:ext cx="2167024" cy="1218951"/>
            </a:xfrm>
            <a:prstGeom prst="rect">
              <a:avLst/>
            </a:prstGeom>
            <a:scene3d>
              <a:camera prst="isometricRightUp">
                <a:rot lat="600001" lon="18899998" rev="0"/>
              </a:camera>
              <a:lightRig rig="threePt" dir="t"/>
            </a:scene3d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C7EE26B-32B2-C346-9428-2DB99A96B9EB}"/>
              </a:ext>
            </a:extLst>
          </p:cNvPr>
          <p:cNvSpPr txBox="1"/>
          <p:nvPr/>
        </p:nvSpPr>
        <p:spPr>
          <a:xfrm>
            <a:off x="4293212" y="4580394"/>
            <a:ext cx="282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Display Device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671783-A12F-434F-B667-95B61DAD7961}"/>
              </a:ext>
            </a:extLst>
          </p:cNvPr>
          <p:cNvCxnSpPr>
            <a:cxnSpLocks/>
          </p:cNvCxnSpPr>
          <p:nvPr/>
        </p:nvCxnSpPr>
        <p:spPr>
          <a:xfrm>
            <a:off x="2061250" y="4002790"/>
            <a:ext cx="1257888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A79C9EB-9AD3-4D45-960D-F42E7F8074F5}"/>
              </a:ext>
            </a:extLst>
          </p:cNvPr>
          <p:cNvSpPr txBox="1"/>
          <p:nvPr/>
        </p:nvSpPr>
        <p:spPr>
          <a:xfrm>
            <a:off x="1289076" y="3472179"/>
            <a:ext cx="282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Downsampling</a:t>
            </a:r>
          </a:p>
          <a:p>
            <a:pPr algn="ctr"/>
            <a:r>
              <a:rPr lang="en-CN" dirty="0"/>
              <a:t>(Bicubic)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0E64655-8F08-1B43-BBEA-82E254CD7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88" y="3143087"/>
            <a:ext cx="2167024" cy="1218951"/>
          </a:xfrm>
          <a:prstGeom prst="rect">
            <a:avLst/>
          </a:prstGeom>
          <a:scene3d>
            <a:camera prst="isometricRightUp">
              <a:rot lat="600001" lon="18899998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CDF783D-A01C-624D-8460-935364311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97" y="3255196"/>
            <a:ext cx="2167024" cy="1218951"/>
          </a:xfrm>
          <a:prstGeom prst="rect">
            <a:avLst/>
          </a:prstGeom>
          <a:scene3d>
            <a:camera prst="isometricRightUp">
              <a:rot lat="600001" lon="18899998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086253-61E3-2F41-BB70-6CFCDCE3A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06" y="3367306"/>
            <a:ext cx="2167024" cy="1218951"/>
          </a:xfrm>
          <a:prstGeom prst="rect">
            <a:avLst/>
          </a:prstGeom>
          <a:scene3d>
            <a:camera prst="isometricRightUp">
              <a:rot lat="600001" lon="18899998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BD664C-8524-E945-9C87-AC1030188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144" y="3444996"/>
            <a:ext cx="1942518" cy="1142289"/>
          </a:xfrm>
          <a:prstGeom prst="rect">
            <a:avLst/>
          </a:prstGeom>
        </p:spPr>
      </p:pic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id="{3BA5DBE9-E5A3-D846-8947-9F1EC3153AD6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3FCF8A-FF6F-934F-A9B0-1BBC302B8ACC}"/>
              </a:ext>
            </a:extLst>
          </p:cNvPr>
          <p:cNvSpPr/>
          <p:nvPr/>
        </p:nvSpPr>
        <p:spPr>
          <a:xfrm>
            <a:off x="4723717" y="3472180"/>
            <a:ext cx="1865704" cy="1071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4892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8E2B0-D0BC-6546-975E-D7F50103C84F}"/>
              </a:ext>
            </a:extLst>
          </p:cNvPr>
          <p:cNvSpPr txBox="1"/>
          <p:nvPr/>
        </p:nvSpPr>
        <p:spPr>
          <a:xfrm>
            <a:off x="438830" y="2914269"/>
            <a:ext cx="84003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0"/>
              </a:spcAft>
              <a:buFont typeface="Wingdings" pitchFamily="2" charset="2"/>
              <a:buChar char="Ø"/>
            </a:pPr>
            <a:r>
              <a:rPr lang="en-US" sz="1700" b="1" dirty="0" err="1"/>
              <a:t>研究基础</a:t>
            </a:r>
            <a:endParaRPr lang="en-US" sz="1700" b="1" dirty="0"/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126457A2-842F-3048-A240-4D88532621F4}"/>
              </a:ext>
            </a:extLst>
          </p:cNvPr>
          <p:cNvSpPr txBox="1"/>
          <p:nvPr/>
        </p:nvSpPr>
        <p:spPr>
          <a:xfrm>
            <a:off x="248697" y="94590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rgbClr val="0432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面向挑战课题的分析与思路</a:t>
            </a:r>
            <a:endParaRPr lang="en-US" altLang="zh-CN" sz="2300" b="1" dirty="0">
              <a:solidFill>
                <a:srgbClr val="0432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84A21B-AEE2-7E43-B59C-AF1450783F78}"/>
              </a:ext>
            </a:extLst>
          </p:cNvPr>
          <p:cNvSpPr txBox="1"/>
          <p:nvPr/>
        </p:nvSpPr>
        <p:spPr>
          <a:xfrm>
            <a:off x="438830" y="3837744"/>
            <a:ext cx="84003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0"/>
              </a:spcAft>
              <a:buFont typeface="Wingdings" pitchFamily="2" charset="2"/>
              <a:buChar char="Ø"/>
            </a:pPr>
            <a:r>
              <a:rPr lang="en-US" sz="1700" b="1" dirty="0" err="1"/>
              <a:t>解决思路</a:t>
            </a:r>
            <a:endParaRPr lang="en-US" sz="1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13AD7-AF6D-FA43-BA6A-F9800D3004D2}"/>
              </a:ext>
            </a:extLst>
          </p:cNvPr>
          <p:cNvSpPr txBox="1"/>
          <p:nvPr/>
        </p:nvSpPr>
        <p:spPr>
          <a:xfrm>
            <a:off x="895546" y="3225063"/>
            <a:ext cx="7494310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N" sz="1500" dirty="0"/>
              <a:t>模型压缩方面有扎实的相关研究工作</a:t>
            </a:r>
            <a:r>
              <a:rPr lang="zh-CN" altLang="en-US" sz="1500" dirty="0"/>
              <a:t>（论文</a:t>
            </a:r>
            <a:r>
              <a:rPr lang="en-US" altLang="zh-CN" sz="1500" dirty="0"/>
              <a:t>+</a:t>
            </a:r>
            <a:r>
              <a:rPr lang="zh-CN" altLang="en-US" sz="1500" dirty="0"/>
              <a:t>专利）</a:t>
            </a:r>
            <a:endParaRPr lang="en-CN" sz="15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N" sz="1500" dirty="0"/>
              <a:t>有实际应用中模型部署的经验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AA42-D33D-D241-B474-13837BF94AEC}"/>
              </a:ext>
            </a:extLst>
          </p:cNvPr>
          <p:cNvSpPr txBox="1"/>
          <p:nvPr/>
        </p:nvSpPr>
        <p:spPr>
          <a:xfrm>
            <a:off x="438830" y="497039"/>
            <a:ext cx="84003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0"/>
              </a:spcAft>
              <a:buFont typeface="Wingdings" pitchFamily="2" charset="2"/>
              <a:buChar char="Ø"/>
            </a:pPr>
            <a:r>
              <a:rPr lang="en-US" sz="1700" b="1" dirty="0" err="1"/>
              <a:t>关键挑战</a:t>
            </a:r>
            <a:endParaRPr lang="en-US" sz="1700" b="1" dirty="0"/>
          </a:p>
        </p:txBody>
      </p:sp>
      <p:pic>
        <p:nvPicPr>
          <p:cNvPr id="1032" name="Picture 8" descr="Flatiron Building - HISTORY">
            <a:extLst>
              <a:ext uri="{FF2B5EF4-FFF2-40B4-BE49-F238E27FC236}">
                <a16:creationId xmlns:a16="http://schemas.microsoft.com/office/drawing/2014/main" id="{D25229BA-63F1-2548-8ED1-60BFD516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36" y="850847"/>
            <a:ext cx="1053613" cy="7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UAWEI P50 Pro Smartphone, 50 MP True Chroma Camera, 6.6 Inch OLED Display,  120 Hz Refresh Rate, 66 W HUAWEI Supercharge, 8 GB RAM + 256 GB ROM, 4360  mAh, Golden Black : Amazon.de: Electronics &amp; Photo">
            <a:extLst>
              <a:ext uri="{FF2B5EF4-FFF2-40B4-BE49-F238E27FC236}">
                <a16:creationId xmlns:a16="http://schemas.microsoft.com/office/drawing/2014/main" id="{FD4F32B2-5BDE-DD49-A7F8-2F929C22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2" y="1355140"/>
            <a:ext cx="772998" cy="104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299854-531B-A541-ADDD-CF2BDA81E763}"/>
              </a:ext>
            </a:extLst>
          </p:cNvPr>
          <p:cNvSpPr txBox="1"/>
          <p:nvPr/>
        </p:nvSpPr>
        <p:spPr>
          <a:xfrm>
            <a:off x="219823" y="2346559"/>
            <a:ext cx="12749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00" dirty="0"/>
              <a:t>Camera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8B0AE-F920-8E4E-AB88-23A099D7C971}"/>
              </a:ext>
            </a:extLst>
          </p:cNvPr>
          <p:cNvSpPr txBox="1"/>
          <p:nvPr/>
        </p:nvSpPr>
        <p:spPr>
          <a:xfrm>
            <a:off x="1547716" y="1603759"/>
            <a:ext cx="1768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图片或视频</a:t>
            </a:r>
          </a:p>
        </p:txBody>
      </p:sp>
      <p:pic>
        <p:nvPicPr>
          <p:cNvPr id="1026" name="Picture 2" descr="fullsizerender">
            <a:extLst>
              <a:ext uri="{FF2B5EF4-FFF2-40B4-BE49-F238E27FC236}">
                <a16:creationId xmlns:a16="http://schemas.microsoft.com/office/drawing/2014/main" id="{8ADB66CE-8687-8C4A-90B6-92E87C9FA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4" t="10516" r="24208" b="11709"/>
          <a:stretch/>
        </p:blipFill>
        <p:spPr bwMode="auto">
          <a:xfrm>
            <a:off x="1998120" y="2062785"/>
            <a:ext cx="867845" cy="7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EFE19D-6C31-114D-87CF-CC9EF7BAB5AF}"/>
              </a:ext>
            </a:extLst>
          </p:cNvPr>
          <p:cNvSpPr txBox="1"/>
          <p:nvPr/>
        </p:nvSpPr>
        <p:spPr>
          <a:xfrm>
            <a:off x="1547716" y="2788168"/>
            <a:ext cx="1768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处理器</a:t>
            </a:r>
            <a:r>
              <a:rPr lang="en-US" altLang="zh-CN" sz="1200" dirty="0"/>
              <a:t>/</a:t>
            </a:r>
            <a:r>
              <a:rPr lang="zh-CN" altLang="en-US" sz="1200" dirty="0"/>
              <a:t>芯片</a:t>
            </a:r>
            <a:endParaRPr lang="en-C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CB467-DBC8-4E49-B2F2-51CCBB9730EE}"/>
              </a:ext>
            </a:extLst>
          </p:cNvPr>
          <p:cNvSpPr txBox="1"/>
          <p:nvPr/>
        </p:nvSpPr>
        <p:spPr>
          <a:xfrm>
            <a:off x="3535478" y="961566"/>
            <a:ext cx="2929397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CN" sz="1300" dirty="0"/>
              <a:t>高分辨率的图片或视频</a:t>
            </a:r>
            <a:r>
              <a:rPr lang="zh-CN" altLang="en-US" sz="1300" dirty="0"/>
              <a:t>（计算开销大）</a:t>
            </a:r>
            <a:endParaRPr lang="en-US" altLang="zh-CN" sz="1300" dirty="0"/>
          </a:p>
          <a:p>
            <a:r>
              <a:rPr lang="zh-CN" altLang="en-US" sz="1300" dirty="0"/>
              <a:t>图片或视频处理需满足实时性要求</a:t>
            </a:r>
            <a:endParaRPr lang="en-CN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B360A-9389-0646-B02B-B031375F0AC1}"/>
              </a:ext>
            </a:extLst>
          </p:cNvPr>
          <p:cNvSpPr txBox="1"/>
          <p:nvPr/>
        </p:nvSpPr>
        <p:spPr>
          <a:xfrm>
            <a:off x="3615054" y="2336480"/>
            <a:ext cx="2929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CN" sz="1300" dirty="0"/>
              <a:t>计算资源受限</a:t>
            </a:r>
            <a:r>
              <a:rPr lang="zh-CN" altLang="en-US" sz="1300" dirty="0"/>
              <a:t>（算力</a:t>
            </a:r>
            <a:r>
              <a:rPr lang="en-US" altLang="zh-CN" sz="1300" dirty="0"/>
              <a:t>+</a:t>
            </a:r>
            <a:r>
              <a:rPr lang="zh-CN" altLang="en-US" sz="1300" dirty="0"/>
              <a:t>内存）</a:t>
            </a:r>
            <a:endParaRPr lang="en-CN" sz="13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4B7D6D-4DDF-0A44-9929-29536C350D73}"/>
              </a:ext>
            </a:extLst>
          </p:cNvPr>
          <p:cNvCxnSpPr>
            <a:stCxn id="1034" idx="3"/>
            <a:endCxn id="1032" idx="1"/>
          </p:cNvCxnSpPr>
          <p:nvPr/>
        </p:nvCxnSpPr>
        <p:spPr>
          <a:xfrm flipV="1">
            <a:off x="1243810" y="1245952"/>
            <a:ext cx="661426" cy="63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8A1BA1-D1E9-E545-AC2A-FE2DE78FCEBE}"/>
              </a:ext>
            </a:extLst>
          </p:cNvPr>
          <p:cNvCxnSpPr>
            <a:cxnSpLocks/>
            <a:stCxn id="1034" idx="3"/>
            <a:endCxn id="1026" idx="1"/>
          </p:cNvCxnSpPr>
          <p:nvPr/>
        </p:nvCxnSpPr>
        <p:spPr>
          <a:xfrm>
            <a:off x="1243810" y="1876262"/>
            <a:ext cx="754310" cy="562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8ECF242-86C9-4A4A-A46C-845F7922DCBC}"/>
              </a:ext>
            </a:extLst>
          </p:cNvPr>
          <p:cNvSpPr/>
          <p:nvPr/>
        </p:nvSpPr>
        <p:spPr>
          <a:xfrm>
            <a:off x="2985364" y="1159057"/>
            <a:ext cx="460305" cy="18777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4ED516A-C2DA-4C45-B255-BF2F77511373}"/>
              </a:ext>
            </a:extLst>
          </p:cNvPr>
          <p:cNvSpPr/>
          <p:nvPr/>
        </p:nvSpPr>
        <p:spPr>
          <a:xfrm>
            <a:off x="2974344" y="2358520"/>
            <a:ext cx="460305" cy="18777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7FC903-308D-2D4C-AA33-86FA0F834BB4}"/>
              </a:ext>
            </a:extLst>
          </p:cNvPr>
          <p:cNvSpPr txBox="1"/>
          <p:nvPr/>
        </p:nvSpPr>
        <p:spPr>
          <a:xfrm>
            <a:off x="6734878" y="1416518"/>
            <a:ext cx="2402289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1000"/>
              </a:spcAft>
              <a:buFont typeface="Wingdings" pitchFamily="2" charset="2"/>
              <a:buChar char="q"/>
            </a:pPr>
            <a:r>
              <a:rPr lang="en-CN" sz="1300" dirty="0"/>
              <a:t>高质量</a:t>
            </a:r>
            <a:r>
              <a:rPr lang="zh-CN" altLang="en-US" sz="1300" dirty="0"/>
              <a:t>（无损压缩）</a:t>
            </a:r>
            <a:endParaRPr lang="en-US" altLang="zh-CN" sz="1300" dirty="0"/>
          </a:p>
          <a:p>
            <a:pPr marL="171450" indent="-171450">
              <a:spcAft>
                <a:spcPts val="1000"/>
              </a:spcAft>
              <a:buFont typeface="Wingdings" pitchFamily="2" charset="2"/>
              <a:buChar char="q"/>
            </a:pPr>
            <a:r>
              <a:rPr lang="zh-CN" altLang="en-US" sz="1300" dirty="0"/>
              <a:t>实时性（低延时）</a:t>
            </a:r>
            <a:endParaRPr lang="en-US" altLang="zh-CN" sz="1300" dirty="0"/>
          </a:p>
          <a:p>
            <a:pPr marL="171450" indent="-171450">
              <a:spcAft>
                <a:spcPts val="1000"/>
              </a:spcAft>
              <a:buFont typeface="Wingdings" pitchFamily="2" charset="2"/>
              <a:buChar char="q"/>
            </a:pPr>
            <a:r>
              <a:rPr lang="zh-CN" altLang="en-US" sz="1300" dirty="0"/>
              <a:t>鲁棒性（多场景泛化能力强）</a:t>
            </a:r>
            <a:endParaRPr lang="en-C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D7DE2F-9FE7-4E4E-A361-10904F945AA9}"/>
                  </a:ext>
                </a:extLst>
              </p:cNvPr>
              <p:cNvSpPr txBox="1"/>
              <p:nvPr/>
            </p:nvSpPr>
            <p:spPr>
              <a:xfrm>
                <a:off x="6640930" y="1373446"/>
                <a:ext cx="212686" cy="971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D7DE2F-9FE7-4E4E-A361-10904F945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30" y="1373446"/>
                <a:ext cx="212686" cy="971035"/>
              </a:xfrm>
              <a:prstGeom prst="rect">
                <a:avLst/>
              </a:prstGeom>
              <a:blipFill>
                <a:blip r:embed="rId5"/>
                <a:stretch>
                  <a:fillRect t="-11688" r="-27778" b="-77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4D2D859-6D5F-A34B-8F36-A9CB96C2F540}"/>
              </a:ext>
            </a:extLst>
          </p:cNvPr>
          <p:cNvSpPr/>
          <p:nvPr/>
        </p:nvSpPr>
        <p:spPr>
          <a:xfrm rot="2700000">
            <a:off x="6179875" y="1454867"/>
            <a:ext cx="460305" cy="18777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604479B-020E-7E43-9218-076355B66916}"/>
              </a:ext>
            </a:extLst>
          </p:cNvPr>
          <p:cNvSpPr/>
          <p:nvPr/>
        </p:nvSpPr>
        <p:spPr>
          <a:xfrm rot="18900000">
            <a:off x="6181645" y="2086487"/>
            <a:ext cx="460305" cy="18777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9E6DD1-2EFF-B045-A2F1-337E28F99C4F}"/>
              </a:ext>
            </a:extLst>
          </p:cNvPr>
          <p:cNvSpPr txBox="1"/>
          <p:nvPr/>
        </p:nvSpPr>
        <p:spPr>
          <a:xfrm>
            <a:off x="902190" y="4175156"/>
            <a:ext cx="7487666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N" sz="1500" dirty="0"/>
              <a:t>根据业务需求设计高效的网络结构</a:t>
            </a:r>
            <a:r>
              <a:rPr lang="zh-CN" altLang="en-US" sz="1500" dirty="0"/>
              <a:t>（手动设计</a:t>
            </a:r>
            <a:r>
              <a:rPr lang="en-US" altLang="zh-CN" sz="1500" dirty="0"/>
              <a:t>+</a:t>
            </a:r>
            <a:r>
              <a:rPr lang="zh-CN" altLang="en-US" sz="1500" dirty="0"/>
              <a:t>自动搜索）</a:t>
            </a:r>
            <a:endParaRPr lang="en-CN" sz="15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N" sz="1500" dirty="0"/>
              <a:t>根据目标计算开销设计模型压缩策略</a:t>
            </a:r>
            <a:r>
              <a:rPr lang="zh-CN" altLang="en-US" sz="1500" dirty="0"/>
              <a:t>（剪枝、量化）</a:t>
            </a:r>
            <a:endParaRPr lang="en-CN" sz="1500" dirty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N" sz="1500" dirty="0"/>
              <a:t>针对目标硬件的特性的设计实际模型部署方案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02FFB6-2C41-8346-BAAA-2F692149C256}"/>
              </a:ext>
            </a:extLst>
          </p:cNvPr>
          <p:cNvSpPr txBox="1"/>
          <p:nvPr/>
        </p:nvSpPr>
        <p:spPr>
          <a:xfrm rot="19011155">
            <a:off x="1182071" y="1230614"/>
            <a:ext cx="7543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00" dirty="0"/>
              <a:t>数据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271D9C-6AA5-7C4D-ACC2-F734C24B6E0A}"/>
              </a:ext>
            </a:extLst>
          </p:cNvPr>
          <p:cNvSpPr txBox="1"/>
          <p:nvPr/>
        </p:nvSpPr>
        <p:spPr>
          <a:xfrm rot="2203509">
            <a:off x="1202975" y="2142370"/>
            <a:ext cx="7543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300" dirty="0"/>
              <a:t>硬件</a:t>
            </a:r>
          </a:p>
        </p:txBody>
      </p:sp>
      <p:sp>
        <p:nvSpPr>
          <p:cNvPr id="26" name="灯片编号占位符 1">
            <a:extLst>
              <a:ext uri="{FF2B5EF4-FFF2-40B4-BE49-F238E27FC236}">
                <a16:creationId xmlns:a16="http://schemas.microsoft.com/office/drawing/2014/main" id="{285E8EC7-5E6D-164B-8996-BD4175310BEB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B7344-8211-5441-978B-836D13B9812D}"/>
              </a:ext>
            </a:extLst>
          </p:cNvPr>
          <p:cNvSpPr txBox="1"/>
          <p:nvPr/>
        </p:nvSpPr>
        <p:spPr>
          <a:xfrm>
            <a:off x="3381172" y="958120"/>
            <a:ext cx="458266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N" sz="1300" dirty="0"/>
              <a:t>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N" sz="1300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EC535D-329E-B643-93A6-901331C5650C}"/>
              </a:ext>
            </a:extLst>
          </p:cNvPr>
          <p:cNvSpPr txBox="1"/>
          <p:nvPr/>
        </p:nvSpPr>
        <p:spPr>
          <a:xfrm>
            <a:off x="3442773" y="2325352"/>
            <a:ext cx="4582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CN" sz="13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6167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1EE1439D-E6D8-BF48-A911-CF3BBC6F11B6}"/>
              </a:ext>
            </a:extLst>
          </p:cNvPr>
          <p:cNvSpPr txBox="1"/>
          <p:nvPr/>
        </p:nvSpPr>
        <p:spPr>
          <a:xfrm>
            <a:off x="248697" y="78816"/>
            <a:ext cx="865679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未来工作展望</a:t>
            </a:r>
            <a:endParaRPr lang="en-US" altLang="zh-CN" sz="2300" b="1" dirty="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D3F78-77B6-1D48-B7A0-41A58A7E477D}"/>
              </a:ext>
            </a:extLst>
          </p:cNvPr>
          <p:cNvSpPr txBox="1"/>
          <p:nvPr/>
        </p:nvSpPr>
        <p:spPr>
          <a:xfrm>
            <a:off x="248697" y="3112501"/>
            <a:ext cx="89192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多种不同压缩方法的混合优化，例如寻找剪枝（通道数）和量化（比特数）的最优搭配方案</a:t>
            </a: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针对特定模型结构和数据特性的模型压缩方法</a:t>
            </a:r>
            <a:r>
              <a:rPr lang="zh-CN" altLang="en-US" dirty="0"/>
              <a:t>，例如在</a:t>
            </a:r>
            <a:r>
              <a:rPr lang="en-US" altLang="zh-CN" dirty="0"/>
              <a:t>Transformer</a:t>
            </a:r>
            <a:r>
              <a:rPr lang="zh-CN" altLang="en-US" dirty="0"/>
              <a:t>模型中考虑高分辨率图像的输入</a:t>
            </a:r>
            <a:endParaRPr lang="en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算法与硬件的</a:t>
            </a:r>
            <a:r>
              <a:rPr lang="en-US" altLang="zh-CN" dirty="0"/>
              <a:t>Co-design</a:t>
            </a:r>
            <a:r>
              <a:rPr lang="zh-CN" altLang="en-US" dirty="0"/>
              <a:t>：包括适配硬件的算法、适配算法的硬件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F2FAE-9E4F-BF49-A81C-61B55665D7EC}"/>
              </a:ext>
            </a:extLst>
          </p:cNvPr>
          <p:cNvSpPr txBox="1"/>
          <p:nvPr/>
        </p:nvSpPr>
        <p:spPr>
          <a:xfrm>
            <a:off x="248697" y="2677219"/>
            <a:ext cx="891929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1700" b="1" dirty="0"/>
              <a:t>未来研究方向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AFFAC-D278-4F44-A233-634F73DAA2C9}"/>
              </a:ext>
            </a:extLst>
          </p:cNvPr>
          <p:cNvSpPr txBox="1"/>
          <p:nvPr/>
        </p:nvSpPr>
        <p:spPr>
          <a:xfrm>
            <a:off x="248697" y="652289"/>
            <a:ext cx="891929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1700" b="1" dirty="0"/>
              <a:t>工作展望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410D0-1232-834A-B2E6-AAEFF88592F6}"/>
              </a:ext>
            </a:extLst>
          </p:cNvPr>
          <p:cNvSpPr txBox="1"/>
          <p:nvPr/>
        </p:nvSpPr>
        <p:spPr>
          <a:xfrm>
            <a:off x="248697" y="1087571"/>
            <a:ext cx="89192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业务交付</a:t>
            </a:r>
            <a:r>
              <a:rPr lang="zh-CN" altLang="en-US" dirty="0"/>
              <a:t>：根据业务需求有针对性地完成模型的设计、训练及部署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个人发展</a:t>
            </a:r>
            <a:r>
              <a:rPr lang="zh-CN" altLang="en-US" dirty="0"/>
              <a:t>：锻炼多线程工作处理能力，在保证业务完成前提下良性反哺研究，力求实际有产出、学术有影响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团队合作</a:t>
            </a:r>
            <a:r>
              <a:rPr lang="zh-CN" altLang="en-US" dirty="0"/>
              <a:t>：积极主动融入团队，协同提升个人组织领导能力</a:t>
            </a:r>
            <a:endParaRPr lang="en-CN" dirty="0"/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83A76830-4ECC-AF4D-B1EC-3E3B717E832B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966" y="422813"/>
            <a:ext cx="8945902" cy="483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50"/>
              </a:spcAft>
            </a:pPr>
            <a:r>
              <a:rPr lang="en-US" sz="1050" dirty="0"/>
              <a:t>[1] </a:t>
            </a:r>
            <a:r>
              <a:rPr lang="en-US" sz="1050" b="1" dirty="0"/>
              <a:t>Yong Guo</a:t>
            </a:r>
            <a:r>
              <a:rPr lang="en-US" sz="1050" dirty="0"/>
              <a:t>, Yin Zheng, </a:t>
            </a:r>
            <a:r>
              <a:rPr lang="en-US" sz="1050" dirty="0" err="1"/>
              <a:t>Mingkui</a:t>
            </a:r>
            <a:r>
              <a:rPr lang="en-US" sz="1050" dirty="0"/>
              <a:t> Tan, Qi Chen, Jian Chen, </a:t>
            </a:r>
            <a:r>
              <a:rPr lang="en-US" sz="1050" dirty="0" err="1"/>
              <a:t>Peilin</a:t>
            </a:r>
            <a:r>
              <a:rPr lang="en-US" sz="1050" dirty="0"/>
              <a:t> Zhao, </a:t>
            </a:r>
            <a:r>
              <a:rPr lang="en-US" sz="1050" dirty="0" err="1"/>
              <a:t>Junzhou</a:t>
            </a:r>
            <a:r>
              <a:rPr lang="en-US" sz="1050" dirty="0"/>
              <a:t> Huang. NAT: Neural Architecture Transformer for Accurate and Compact Architectures[A]. In: Advances in Neural Information Processing Systems[C], </a:t>
            </a:r>
            <a:r>
              <a:rPr lang="en-US" sz="1050" dirty="0" err="1"/>
              <a:t>NeurIPS</a:t>
            </a:r>
            <a:r>
              <a:rPr lang="en-US" sz="1050" dirty="0"/>
              <a:t> 2019. 737–748.</a:t>
            </a:r>
            <a:r>
              <a:rPr lang="zh-CN" altLang="en-US" sz="1050" dirty="0"/>
              <a:t>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[2] </a:t>
            </a:r>
            <a:r>
              <a:rPr lang="en-US" sz="1050" b="1" dirty="0"/>
              <a:t>Yong Guo</a:t>
            </a:r>
            <a:r>
              <a:rPr lang="en-US" sz="1050" dirty="0"/>
              <a:t>, Yin Zheng, </a:t>
            </a:r>
            <a:r>
              <a:rPr lang="en-US" sz="1050" dirty="0" err="1"/>
              <a:t>Mingkui</a:t>
            </a:r>
            <a:r>
              <a:rPr lang="en-US" sz="1050" dirty="0"/>
              <a:t> Tan, Qi Chen, </a:t>
            </a:r>
            <a:r>
              <a:rPr lang="en-US" sz="1050" dirty="0" err="1"/>
              <a:t>Zhipeng</a:t>
            </a:r>
            <a:r>
              <a:rPr lang="en-US" sz="1050" dirty="0"/>
              <a:t> Li, Jian Chen, </a:t>
            </a:r>
            <a:r>
              <a:rPr lang="en-US" sz="1050" dirty="0" err="1"/>
              <a:t>Peilin</a:t>
            </a:r>
            <a:r>
              <a:rPr lang="en-US" sz="1050" dirty="0"/>
              <a:t> Zhao, </a:t>
            </a:r>
            <a:r>
              <a:rPr lang="en-US" sz="1050" dirty="0" err="1"/>
              <a:t>Junzhou</a:t>
            </a:r>
            <a:r>
              <a:rPr lang="en-US" sz="1050" dirty="0"/>
              <a:t> Huang. Towards Accurate and Compact Architectures via Neural Architecture Transformer[J]. IEEE Transactions on Pattern Analysis and Machine Intelligence (TPAMI), 2021.</a:t>
            </a:r>
            <a:r>
              <a:rPr lang="zh-CN" altLang="en-US" sz="1050" dirty="0"/>
              <a:t>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[3] </a:t>
            </a:r>
            <a:r>
              <a:rPr lang="en-US" sz="1050" b="1" dirty="0"/>
              <a:t>Yong Guo</a:t>
            </a:r>
            <a:r>
              <a:rPr lang="en-US" sz="1050" dirty="0"/>
              <a:t>, Jian Chen, </a:t>
            </a:r>
            <a:r>
              <a:rPr lang="en-US" sz="1050" dirty="0" err="1"/>
              <a:t>Jingdong</a:t>
            </a:r>
            <a:r>
              <a:rPr lang="en-US" sz="1050" dirty="0"/>
              <a:t> Wang, Qi Chen, </a:t>
            </a:r>
            <a:r>
              <a:rPr lang="en-US" sz="1050" dirty="0" err="1"/>
              <a:t>Jiezhang</a:t>
            </a:r>
            <a:r>
              <a:rPr lang="en-US" sz="1050" dirty="0"/>
              <a:t> Cao, </a:t>
            </a:r>
            <a:r>
              <a:rPr lang="en-US" sz="1050" dirty="0" err="1"/>
              <a:t>Zeshuai</a:t>
            </a:r>
            <a:r>
              <a:rPr lang="en-US" sz="1050" dirty="0"/>
              <a:t> Deng, </a:t>
            </a:r>
            <a:r>
              <a:rPr lang="en-US" sz="1050" dirty="0" err="1"/>
              <a:t>Yanwu</a:t>
            </a:r>
            <a:r>
              <a:rPr lang="en-US" sz="1050" dirty="0"/>
              <a:t> Xu, </a:t>
            </a:r>
            <a:r>
              <a:rPr lang="en-US" sz="1050" dirty="0" err="1"/>
              <a:t>Mingkui</a:t>
            </a:r>
            <a:r>
              <a:rPr lang="en-US" sz="1050" dirty="0"/>
              <a:t> Tan. Closed-loop Matters: Dual Regression Networks for Single Image Super-Resolution[A]. In: Proceedings of the IEEE/CVF Conference on Computer Vision and Pattern Recognition[C], CVPR 2020. 5407–5416.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dirty="0"/>
          </a:p>
          <a:p>
            <a:pPr>
              <a:spcAft>
                <a:spcPts val="650"/>
              </a:spcAft>
            </a:pPr>
            <a:r>
              <a:rPr lang="en-US" sz="1050" dirty="0"/>
              <a:t>[4] </a:t>
            </a:r>
            <a:r>
              <a:rPr lang="en-US" sz="1050" b="1" dirty="0"/>
              <a:t>Yong Guo</a:t>
            </a:r>
            <a:r>
              <a:rPr lang="en-US" sz="1050" dirty="0"/>
              <a:t>, </a:t>
            </a:r>
            <a:r>
              <a:rPr lang="en-US" sz="1050" dirty="0" err="1"/>
              <a:t>Yaofo</a:t>
            </a:r>
            <a:r>
              <a:rPr lang="en-US" sz="1050" dirty="0"/>
              <a:t> Chen, Yin Zheng, </a:t>
            </a:r>
            <a:r>
              <a:rPr lang="en-US" sz="1050" dirty="0" err="1"/>
              <a:t>Peilin</a:t>
            </a:r>
            <a:r>
              <a:rPr lang="en-US" sz="1050" dirty="0"/>
              <a:t> Zhao, Jian Chen, </a:t>
            </a:r>
            <a:r>
              <a:rPr lang="en-US" sz="1050" dirty="0" err="1"/>
              <a:t>Junzhou</a:t>
            </a:r>
            <a:r>
              <a:rPr lang="en-US" sz="1050" dirty="0"/>
              <a:t> Huang, </a:t>
            </a:r>
            <a:r>
              <a:rPr lang="en-US" sz="1050" dirty="0" err="1"/>
              <a:t>Mingkui</a:t>
            </a:r>
            <a:r>
              <a:rPr lang="en-US" sz="1050" dirty="0"/>
              <a:t> Tan. Breaking the Curse of Space Explosion: Towards Efficient NAS with Curriculum Search[A]. In: International Conference on Machine Learning[C], ICML 2020. 3822–3831.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[5]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David Stutz, </a:t>
            </a:r>
            <a:r>
              <a:rPr lang="en-US" sz="1050" dirty="0" err="1">
                <a:solidFill>
                  <a:schemeClr val="tx1"/>
                </a:solidFill>
              </a:rPr>
              <a:t>Bernt</a:t>
            </a:r>
            <a:r>
              <a:rPr lang="en-US" sz="1050" dirty="0">
                <a:solidFill>
                  <a:schemeClr val="tx1"/>
                </a:solidFill>
              </a:rPr>
              <a:t> Schiele. Improving Robustness by Enhancing Weak Subnets[A]. In: European Conference on Computer Vision (ECCV), 2022.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B类会议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[6] </a:t>
            </a:r>
            <a:r>
              <a:rPr lang="en-US" sz="1050" b="1" dirty="0"/>
              <a:t>Yong Guo</a:t>
            </a:r>
            <a:r>
              <a:rPr lang="en-US" sz="1050" dirty="0"/>
              <a:t>, </a:t>
            </a:r>
            <a:r>
              <a:rPr lang="en-US" sz="1050" dirty="0" err="1"/>
              <a:t>Qingyao</a:t>
            </a:r>
            <a:r>
              <a:rPr lang="en-US" sz="1050" dirty="0"/>
              <a:t> Wu, </a:t>
            </a:r>
            <a:r>
              <a:rPr lang="en-US" sz="1050" dirty="0" err="1"/>
              <a:t>Chaorui</a:t>
            </a:r>
            <a:r>
              <a:rPr lang="en-US" sz="1050" dirty="0"/>
              <a:t> Deng, Jian Chen, </a:t>
            </a:r>
            <a:r>
              <a:rPr lang="en-US" sz="1050" dirty="0" err="1"/>
              <a:t>Mingkui</a:t>
            </a:r>
            <a:r>
              <a:rPr lang="en-US" sz="1050" dirty="0"/>
              <a:t> Tan. Double Forward Propagation for Memorized Batch Normalization[A]. In: AAAI Conference on Artificial Intelligence[C], AAAI 2018. 3134–3141. </a:t>
            </a:r>
            <a:r>
              <a:rPr lang="en-US" sz="1050" b="1" dirty="0">
                <a:solidFill>
                  <a:srgbClr val="2B21F7"/>
                </a:solidFill>
              </a:rPr>
              <a:t>CCF-A类会议</a:t>
            </a:r>
            <a:endParaRPr lang="en-US" sz="1050" dirty="0"/>
          </a:p>
          <a:p>
            <a:pPr>
              <a:spcAft>
                <a:spcPts val="650"/>
              </a:spcAft>
            </a:pPr>
            <a:r>
              <a:rPr lang="en-US" sz="1050" dirty="0"/>
              <a:t>[7] </a:t>
            </a:r>
            <a:r>
              <a:rPr lang="en-US" sz="1050" b="1" dirty="0"/>
              <a:t>Yong Guo</a:t>
            </a:r>
            <a:r>
              <a:rPr lang="en-US" sz="1050" dirty="0"/>
              <a:t>, Qi Chen, Jian Chen, </a:t>
            </a:r>
            <a:r>
              <a:rPr lang="en-US" sz="1050" dirty="0" err="1"/>
              <a:t>Qingyao</a:t>
            </a:r>
            <a:r>
              <a:rPr lang="en-US" sz="1050" dirty="0"/>
              <a:t> Wu, </a:t>
            </a:r>
            <a:r>
              <a:rPr lang="en-US" sz="1050" dirty="0" err="1"/>
              <a:t>Qinfeng</a:t>
            </a:r>
            <a:r>
              <a:rPr lang="en-US" sz="1050" dirty="0"/>
              <a:t> Shi, </a:t>
            </a:r>
            <a:r>
              <a:rPr lang="en-US" sz="1050" dirty="0" err="1"/>
              <a:t>Mingkui</a:t>
            </a:r>
            <a:r>
              <a:rPr lang="en-US" sz="1050" dirty="0"/>
              <a:t> Tan. Auto-Embedding Generative Adversarial Networks for High Resolution Image Synthesis[J]. IEEE Transactions on Multimedia (TMM), 2019.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[8] </a:t>
            </a:r>
            <a:r>
              <a:rPr lang="en-US" sz="1050" b="1" dirty="0"/>
              <a:t>Yong Guo</a:t>
            </a:r>
            <a:r>
              <a:rPr lang="en-US" sz="1050" dirty="0"/>
              <a:t>, Jian Chen, Qing Du, Anton Van Den </a:t>
            </a:r>
            <a:r>
              <a:rPr lang="en-US" sz="1050" dirty="0" err="1"/>
              <a:t>Hengel</a:t>
            </a:r>
            <a:r>
              <a:rPr lang="en-US" sz="1050" dirty="0"/>
              <a:t>, </a:t>
            </a:r>
            <a:r>
              <a:rPr lang="en-US" sz="1050" dirty="0" err="1"/>
              <a:t>Qinfeng</a:t>
            </a:r>
            <a:r>
              <a:rPr lang="en-US" sz="1050" dirty="0"/>
              <a:t> Shi, </a:t>
            </a:r>
            <a:r>
              <a:rPr lang="en-US" sz="1050" dirty="0" err="1"/>
              <a:t>Mingkui</a:t>
            </a:r>
            <a:r>
              <a:rPr lang="en-US" sz="1050" dirty="0"/>
              <a:t> Tan. Multi-way Backpropagation for Training Compact Deep Neural Networks[J]. Neural Networks, 2020.</a:t>
            </a:r>
            <a:r>
              <a:rPr lang="zh-CN" altLang="en-US" sz="1050" dirty="0"/>
              <a:t>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[9] </a:t>
            </a:r>
            <a:r>
              <a:rPr lang="en-US" sz="1050" b="1" dirty="0"/>
              <a:t>Yong Guo</a:t>
            </a:r>
            <a:r>
              <a:rPr lang="en-US" sz="1050" dirty="0"/>
              <a:t>, </a:t>
            </a:r>
            <a:r>
              <a:rPr lang="en-US" sz="1050" dirty="0" err="1"/>
              <a:t>Yaofo</a:t>
            </a:r>
            <a:r>
              <a:rPr lang="en-US" sz="1050" dirty="0"/>
              <a:t> Chen, </a:t>
            </a:r>
            <a:r>
              <a:rPr lang="en-US" sz="1050" dirty="0" err="1"/>
              <a:t>Mingkui</a:t>
            </a:r>
            <a:r>
              <a:rPr lang="en-US" sz="1050" dirty="0"/>
              <a:t> Tan, </a:t>
            </a:r>
            <a:r>
              <a:rPr lang="en-US" sz="1050" dirty="0" err="1"/>
              <a:t>Kui</a:t>
            </a:r>
            <a:r>
              <a:rPr lang="en-US" sz="1050" dirty="0"/>
              <a:t> Jia, Jian Chen, </a:t>
            </a:r>
            <a:r>
              <a:rPr lang="en-US" sz="1050" dirty="0" err="1"/>
              <a:t>Jingdong</a:t>
            </a:r>
            <a:r>
              <a:rPr lang="en-US" sz="1050" dirty="0"/>
              <a:t> Wang. Content-aware Convolutional Neural Networks[J]. Neural Networks, 2021.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[1</a:t>
            </a:r>
            <a:r>
              <a:rPr lang="en-US" altLang="zh-CN" sz="1050" dirty="0"/>
              <a:t>0</a:t>
            </a:r>
            <a:r>
              <a:rPr lang="en-US" sz="1050" dirty="0"/>
              <a:t>] </a:t>
            </a:r>
            <a:r>
              <a:rPr lang="en-US" sz="1050" b="1" dirty="0"/>
              <a:t>Yong Guo</a:t>
            </a:r>
            <a:r>
              <a:rPr lang="en-US" sz="1050" dirty="0"/>
              <a:t>, </a:t>
            </a:r>
            <a:r>
              <a:rPr lang="en-US" sz="1050" dirty="0" err="1"/>
              <a:t>Yongsheng</a:t>
            </a:r>
            <a:r>
              <a:rPr lang="en-US" sz="1050" dirty="0"/>
              <a:t> Luo, </a:t>
            </a:r>
            <a:r>
              <a:rPr lang="en-US" sz="1050" dirty="0" err="1"/>
              <a:t>Zhenhao</a:t>
            </a:r>
            <a:r>
              <a:rPr lang="en-US" sz="1050" dirty="0"/>
              <a:t> He, </a:t>
            </a:r>
            <a:r>
              <a:rPr lang="en-US" sz="1050" dirty="0" err="1"/>
              <a:t>Jin</a:t>
            </a:r>
            <a:r>
              <a:rPr lang="en-US" sz="1050" dirty="0"/>
              <a:t> Huang, Jian Chen. Hierarchical Neural Architecture Search for Single Image Super-Resolution[J]. IEEE Signal Processing Letters, 2020, 27:1255–1259.</a:t>
            </a:r>
            <a:r>
              <a:rPr lang="zh-CN" altLang="en-US" sz="1050" dirty="0"/>
              <a:t> </a:t>
            </a:r>
            <a:r>
              <a:rPr lang="en-US" sz="1050" b="1" dirty="0" err="1">
                <a:solidFill>
                  <a:srgbClr val="2B21F7"/>
                </a:solidFill>
              </a:rPr>
              <a:t>JCR二区期刊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[11] </a:t>
            </a:r>
            <a:r>
              <a:rPr lang="en-US" sz="1050" dirty="0" err="1"/>
              <a:t>Haolin</a:t>
            </a:r>
            <a:r>
              <a:rPr lang="en-US" sz="1050" dirty="0"/>
              <a:t> Pan,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, </a:t>
            </a:r>
            <a:r>
              <a:rPr lang="en-US" sz="1050" dirty="0" err="1"/>
              <a:t>Qinyi</a:t>
            </a:r>
            <a:r>
              <a:rPr lang="en-US" sz="1050" dirty="0"/>
              <a:t> Deng, </a:t>
            </a:r>
            <a:r>
              <a:rPr lang="en-US" sz="1050" dirty="0" err="1"/>
              <a:t>Haomin</a:t>
            </a:r>
            <a:r>
              <a:rPr lang="en-US" sz="1050" dirty="0"/>
              <a:t> Yang, Jian Chen, </a:t>
            </a:r>
            <a:r>
              <a:rPr lang="en-US" sz="1050" dirty="0" err="1"/>
              <a:t>Yiqun</a:t>
            </a:r>
            <a:r>
              <a:rPr lang="en-US" sz="1050" dirty="0"/>
              <a:t> Chen. Improving Fine-tuning of Self-supervised Models with Contrastive Initialization[J]. Neural Networks, 2022.</a:t>
            </a:r>
            <a:r>
              <a:rPr lang="zh-CN" altLang="en-US" sz="1050" dirty="0"/>
              <a:t>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dirty="0"/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119A9832-B7B5-4B45-8CC0-9988B46C4D39}"/>
              </a:ext>
            </a:extLst>
          </p:cNvPr>
          <p:cNvSpPr txBox="1"/>
          <p:nvPr/>
        </p:nvSpPr>
        <p:spPr>
          <a:xfrm>
            <a:off x="456355" y="81669"/>
            <a:ext cx="80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Publications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F31DA59B-1AF6-E845-A12D-11CDB8749DF8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922" y="453673"/>
            <a:ext cx="8697854" cy="483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50"/>
              </a:spcAft>
            </a:pPr>
            <a:r>
              <a:rPr lang="en-US" sz="1050" dirty="0"/>
              <a:t>[12] </a:t>
            </a:r>
            <a:r>
              <a:rPr lang="en-US" sz="1050" dirty="0" err="1"/>
              <a:t>Yaofo</a:t>
            </a:r>
            <a:r>
              <a:rPr lang="en-US" sz="1050" dirty="0"/>
              <a:t> Chen,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, Qi Chen, Minli Li, </a:t>
            </a:r>
            <a:r>
              <a:rPr lang="en-US" sz="1050" dirty="0" err="1"/>
              <a:t>Yaowei</a:t>
            </a:r>
            <a:r>
              <a:rPr lang="en-US" sz="1050" dirty="0"/>
              <a:t> Wang, Wei Zeng, </a:t>
            </a:r>
            <a:r>
              <a:rPr lang="en-US" sz="1050" dirty="0" err="1"/>
              <a:t>Mingkui</a:t>
            </a:r>
            <a:r>
              <a:rPr lang="en-US" sz="1050" dirty="0"/>
              <a:t> Tan. Contrastive Neural Architecture Search with Neural Architecture Comparators[A]. In: Proceedings of the IEEE/CVF Conference on Computer Vision and Pattern Recognition[C], CVPR 2021. </a:t>
            </a:r>
            <a:r>
              <a:rPr lang="en-US" sz="1050" b="1" dirty="0">
                <a:solidFill>
                  <a:srgbClr val="2B21F7"/>
                </a:solidFill>
              </a:rPr>
              <a:t>CCF-A类会议</a:t>
            </a:r>
            <a:endParaRPr lang="en-US" sz="1050" dirty="0"/>
          </a:p>
          <a:p>
            <a:pPr>
              <a:spcAft>
                <a:spcPts val="650"/>
              </a:spcAft>
            </a:pPr>
            <a:r>
              <a:rPr lang="en-US" sz="1050" dirty="0"/>
              <a:t>[13] </a:t>
            </a:r>
            <a:r>
              <a:rPr lang="en-US" sz="1050" dirty="0" err="1"/>
              <a:t>Jiezhang</a:t>
            </a:r>
            <a:r>
              <a:rPr lang="en-US" sz="1050" dirty="0"/>
              <a:t> Cao,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 , </a:t>
            </a:r>
            <a:r>
              <a:rPr lang="en-US" sz="1050" dirty="0" err="1"/>
              <a:t>Qingyao</a:t>
            </a:r>
            <a:r>
              <a:rPr lang="en-US" sz="1050" dirty="0"/>
              <a:t> Wu, </a:t>
            </a:r>
            <a:r>
              <a:rPr lang="en-US" sz="1050" dirty="0" err="1"/>
              <a:t>Chunhua</a:t>
            </a:r>
            <a:r>
              <a:rPr lang="en-US" sz="1050" dirty="0"/>
              <a:t> Shen, </a:t>
            </a:r>
            <a:r>
              <a:rPr lang="en-US" sz="1050" dirty="0" err="1"/>
              <a:t>Junzhou</a:t>
            </a:r>
            <a:r>
              <a:rPr lang="en-US" sz="1050" dirty="0"/>
              <a:t> Huang, </a:t>
            </a:r>
            <a:r>
              <a:rPr lang="en-US" sz="1050" dirty="0" err="1"/>
              <a:t>Mingkui</a:t>
            </a:r>
            <a:r>
              <a:rPr lang="en-US" sz="1050" dirty="0"/>
              <a:t> Tan. Adversarial Learning with Local Coordinate Coding[A]. In: International Conference on Machine Learning[C], ICML 2018. 706–714. </a:t>
            </a:r>
            <a:r>
              <a:rPr lang="en-US" sz="1050" b="1" dirty="0">
                <a:solidFill>
                  <a:srgbClr val="2B21F7"/>
                </a:solidFill>
              </a:rPr>
              <a:t>CCF-A类会议</a:t>
            </a:r>
            <a:endParaRPr lang="en-US" sz="1050" dirty="0"/>
          </a:p>
          <a:p>
            <a:pPr>
              <a:spcAft>
                <a:spcPts val="650"/>
              </a:spcAft>
            </a:pPr>
            <a:r>
              <a:rPr lang="en-US" sz="1050" dirty="0"/>
              <a:t>[14] </a:t>
            </a:r>
            <a:r>
              <a:rPr lang="en-US" sz="1050" dirty="0" err="1"/>
              <a:t>Jiezhang</a:t>
            </a:r>
            <a:r>
              <a:rPr lang="en-US" sz="1050" dirty="0"/>
              <a:t> Cao,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,, </a:t>
            </a:r>
            <a:r>
              <a:rPr lang="en-US" sz="1050" dirty="0" err="1"/>
              <a:t>Qingyao</a:t>
            </a:r>
            <a:r>
              <a:rPr lang="en-US" sz="1050" dirty="0"/>
              <a:t> Wu, </a:t>
            </a:r>
            <a:r>
              <a:rPr lang="en-US" sz="1050" dirty="0" err="1"/>
              <a:t>Chunhua</a:t>
            </a:r>
            <a:r>
              <a:rPr lang="en-US" sz="1050" dirty="0"/>
              <a:t> Shen, </a:t>
            </a:r>
            <a:r>
              <a:rPr lang="en-US" sz="1050" dirty="0" err="1"/>
              <a:t>Junzhou</a:t>
            </a:r>
            <a:r>
              <a:rPr lang="en-US" sz="1050" dirty="0"/>
              <a:t> Huang, </a:t>
            </a:r>
            <a:r>
              <a:rPr lang="en-US" sz="1050" dirty="0" err="1"/>
              <a:t>Mingkui</a:t>
            </a:r>
            <a:r>
              <a:rPr lang="en-US" sz="1050" dirty="0"/>
              <a:t> Tan. Improving Generative Adversarial Networks with Local Coordinate Coding[J]. IEEE Transactions on Pattern Analysis and Machine Intelligence (TPAMI), 2020.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[15] </a:t>
            </a:r>
            <a:r>
              <a:rPr lang="en-US" sz="1050" dirty="0" err="1"/>
              <a:t>Yixin</a:t>
            </a:r>
            <a:r>
              <a:rPr lang="en-US" sz="1050" dirty="0"/>
              <a:t> Liu,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, </a:t>
            </a:r>
            <a:r>
              <a:rPr lang="en-US" sz="1050" dirty="0" err="1"/>
              <a:t>Zichang</a:t>
            </a:r>
            <a:r>
              <a:rPr lang="en-US" sz="1050" dirty="0"/>
              <a:t> Liu, </a:t>
            </a:r>
            <a:r>
              <a:rPr lang="en-US" sz="1050" dirty="0" err="1"/>
              <a:t>Haohua</a:t>
            </a:r>
            <a:r>
              <a:rPr lang="en-US" sz="1050" dirty="0"/>
              <a:t> Liu, </a:t>
            </a:r>
            <a:r>
              <a:rPr lang="en-US" sz="1050" dirty="0" err="1"/>
              <a:t>Jingjie</a:t>
            </a:r>
            <a:r>
              <a:rPr lang="en-US" sz="1050" dirty="0"/>
              <a:t> Zhang, </a:t>
            </a:r>
            <a:r>
              <a:rPr lang="en-US" sz="1050" dirty="0" err="1"/>
              <a:t>Zejun</a:t>
            </a:r>
            <a:r>
              <a:rPr lang="en-US" sz="1050" dirty="0"/>
              <a:t> Chen, Jing Liu, Jian Chen. Conditional Automated Channel Pruning for Deep Neural Networks[J]. IEEE Signal Processing Letters, 2021.</a:t>
            </a:r>
            <a:r>
              <a:rPr lang="zh-CN" altLang="en-US" sz="1050" dirty="0"/>
              <a:t> </a:t>
            </a:r>
            <a:r>
              <a:rPr lang="en-US" sz="1050" b="1" dirty="0" err="1">
                <a:solidFill>
                  <a:srgbClr val="2B21F7"/>
                </a:solidFill>
              </a:rPr>
              <a:t>JCR二区期刊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/>
              <a:t>[16] </a:t>
            </a:r>
            <a:r>
              <a:rPr lang="en-US" sz="1050" dirty="0" err="1"/>
              <a:t>Lizhao</a:t>
            </a:r>
            <a:r>
              <a:rPr lang="en-US" sz="1050" dirty="0"/>
              <a:t> Liu, </a:t>
            </a:r>
            <a:r>
              <a:rPr lang="en-US" sz="1050" dirty="0" err="1"/>
              <a:t>Junyi</a:t>
            </a:r>
            <a:r>
              <a:rPr lang="en-US" sz="1050" dirty="0"/>
              <a:t> Cao, </a:t>
            </a:r>
            <a:r>
              <a:rPr lang="en-US" sz="1050" dirty="0" err="1"/>
              <a:t>Minqian</a:t>
            </a:r>
            <a:r>
              <a:rPr lang="en-US" sz="1050" dirty="0"/>
              <a:t> Liu, </a:t>
            </a:r>
            <a:r>
              <a:rPr lang="en-US" sz="1050" b="1" dirty="0"/>
              <a:t>Yong Guo</a:t>
            </a:r>
            <a:r>
              <a:rPr lang="zh-CN" altLang="en-US" sz="1050" b="1" dirty="0"/>
              <a:t> </a:t>
            </a:r>
            <a:r>
              <a:rPr lang="en-US" altLang="zh-CN" sz="1050" b="1" dirty="0"/>
              <a:t>(</a:t>
            </a:r>
            <a:r>
              <a:rPr lang="zh-CN" altLang="en-US" sz="1050" b="1" dirty="0"/>
              <a:t>共同一作</a:t>
            </a:r>
            <a:r>
              <a:rPr lang="en-US" altLang="zh-CN" sz="1050" b="1" dirty="0"/>
              <a:t>)</a:t>
            </a:r>
            <a:r>
              <a:rPr lang="en-US" sz="1050" dirty="0"/>
              <a:t>, , Qi Chen, </a:t>
            </a:r>
            <a:r>
              <a:rPr lang="en-US" sz="1050" dirty="0" err="1"/>
              <a:t>Mingkui</a:t>
            </a:r>
            <a:r>
              <a:rPr lang="en-US" sz="1050" dirty="0"/>
              <a:t> Tan. Dynamic Extension Nets for Few-shot Semantic Segmentation[A]. In: Proceedings of the 28th ACM International Conference on Multimedia[C], ACMMM 2020. 1441–1449.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[17] </a:t>
            </a:r>
            <a:r>
              <a:rPr lang="en-US" sz="1050" dirty="0" err="1">
                <a:solidFill>
                  <a:schemeClr val="tx1"/>
                </a:solidFill>
              </a:rPr>
              <a:t>Shuaicheng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Niu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Jiaxiang</a:t>
            </a:r>
            <a:r>
              <a:rPr lang="en-US" sz="1050" dirty="0">
                <a:solidFill>
                  <a:schemeClr val="tx1"/>
                </a:solidFill>
              </a:rPr>
              <a:t> Wu, </a:t>
            </a:r>
            <a:r>
              <a:rPr lang="en-US" sz="1050" dirty="0" err="1">
                <a:solidFill>
                  <a:schemeClr val="tx1"/>
                </a:solidFill>
              </a:rPr>
              <a:t>Guanghui</a:t>
            </a:r>
            <a:r>
              <a:rPr lang="en-US" sz="1050" dirty="0">
                <a:solidFill>
                  <a:schemeClr val="tx1"/>
                </a:solidFill>
              </a:rPr>
              <a:t> Xu, </a:t>
            </a:r>
            <a:r>
              <a:rPr lang="en-US" sz="1050" dirty="0" err="1">
                <a:solidFill>
                  <a:schemeClr val="tx1"/>
                </a:solidFill>
              </a:rPr>
              <a:t>Yifan</a:t>
            </a:r>
            <a:r>
              <a:rPr lang="en-US" sz="1050" dirty="0">
                <a:solidFill>
                  <a:schemeClr val="tx1"/>
                </a:solidFill>
              </a:rPr>
              <a:t> Zhang,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Peilin</a:t>
            </a:r>
            <a:r>
              <a:rPr lang="en-US" sz="1050" dirty="0">
                <a:solidFill>
                  <a:schemeClr val="tx1"/>
                </a:solidFill>
              </a:rPr>
              <a:t> Zhao, Peng Wang, </a:t>
            </a:r>
            <a:r>
              <a:rPr lang="en-US" sz="1050" dirty="0" err="1">
                <a:solidFill>
                  <a:schemeClr val="tx1"/>
                </a:solidFill>
              </a:rPr>
              <a:t>Mingkui</a:t>
            </a:r>
            <a:r>
              <a:rPr lang="en-US" sz="1050" dirty="0">
                <a:solidFill>
                  <a:schemeClr val="tx1"/>
                </a:solidFill>
              </a:rPr>
              <a:t> Tan. </a:t>
            </a:r>
            <a:r>
              <a:rPr lang="en-US" sz="1050" dirty="0" err="1">
                <a:solidFill>
                  <a:schemeClr val="tx1"/>
                </a:solidFill>
              </a:rPr>
              <a:t>AdaXpert</a:t>
            </a:r>
            <a:r>
              <a:rPr lang="en-US" sz="1050" dirty="0">
                <a:solidFill>
                  <a:schemeClr val="tx1"/>
                </a:solidFill>
              </a:rPr>
              <a:t>: Adapting Neural Architecture for Growing Data[C], In: International Conference on Machine Learning (ICML), 2021.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[18] Jing Liu, </a:t>
            </a:r>
            <a:r>
              <a:rPr lang="en-US" sz="1050" dirty="0" err="1">
                <a:solidFill>
                  <a:schemeClr val="tx1"/>
                </a:solidFill>
              </a:rPr>
              <a:t>Bohan</a:t>
            </a:r>
            <a:r>
              <a:rPr lang="en-US" sz="1050" dirty="0">
                <a:solidFill>
                  <a:schemeClr val="tx1"/>
                </a:solidFill>
              </a:rPr>
              <a:t> Zhuang, </a:t>
            </a:r>
            <a:r>
              <a:rPr lang="en-US" sz="1050" dirty="0" err="1">
                <a:solidFill>
                  <a:schemeClr val="tx1"/>
                </a:solidFill>
              </a:rPr>
              <a:t>Zhuangwei</a:t>
            </a:r>
            <a:r>
              <a:rPr lang="en-US" sz="1050" dirty="0">
                <a:solidFill>
                  <a:schemeClr val="tx1"/>
                </a:solidFill>
              </a:rPr>
              <a:t> Zhuang,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Junzhou</a:t>
            </a:r>
            <a:r>
              <a:rPr lang="en-US" sz="1050" dirty="0">
                <a:solidFill>
                  <a:schemeClr val="tx1"/>
                </a:solidFill>
              </a:rPr>
              <a:t> Huang, </a:t>
            </a:r>
            <a:r>
              <a:rPr lang="en-US" sz="1050" dirty="0" err="1">
                <a:solidFill>
                  <a:schemeClr val="tx1"/>
                </a:solidFill>
              </a:rPr>
              <a:t>Jinhui</a:t>
            </a:r>
            <a:r>
              <a:rPr lang="en-US" sz="1050" dirty="0">
                <a:solidFill>
                  <a:schemeClr val="tx1"/>
                </a:solidFill>
              </a:rPr>
              <a:t> Zhu, </a:t>
            </a:r>
            <a:r>
              <a:rPr lang="en-US" sz="1050" dirty="0" err="1">
                <a:solidFill>
                  <a:schemeClr val="tx1"/>
                </a:solidFill>
              </a:rPr>
              <a:t>Mingkui</a:t>
            </a:r>
            <a:r>
              <a:rPr lang="en-US" sz="1050" dirty="0">
                <a:solidFill>
                  <a:schemeClr val="tx1"/>
                </a:solidFill>
              </a:rPr>
              <a:t> Tan. Discrimination-aware Network Pruning for Deep Model Compression[J], IEEE Transactions on Pattern Analysis and Machine Intelligence (TPAMI), 2021.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[19] </a:t>
            </a:r>
            <a:r>
              <a:rPr lang="en-US" sz="1050" dirty="0" err="1">
                <a:solidFill>
                  <a:schemeClr val="tx1"/>
                </a:solidFill>
              </a:rPr>
              <a:t>Zhuangwei</a:t>
            </a:r>
            <a:r>
              <a:rPr lang="en-US" sz="1050" dirty="0">
                <a:solidFill>
                  <a:schemeClr val="tx1"/>
                </a:solidFill>
              </a:rPr>
              <a:t> Zhuang, </a:t>
            </a:r>
            <a:r>
              <a:rPr lang="en-US" sz="1050" dirty="0" err="1">
                <a:solidFill>
                  <a:schemeClr val="tx1"/>
                </a:solidFill>
              </a:rPr>
              <a:t>Mingkui</a:t>
            </a:r>
            <a:r>
              <a:rPr lang="en-US" sz="1050" dirty="0">
                <a:solidFill>
                  <a:schemeClr val="tx1"/>
                </a:solidFill>
              </a:rPr>
              <a:t> Tan, </a:t>
            </a:r>
            <a:r>
              <a:rPr lang="en-US" sz="1050" dirty="0" err="1">
                <a:solidFill>
                  <a:schemeClr val="tx1"/>
                </a:solidFill>
              </a:rPr>
              <a:t>Bohan</a:t>
            </a:r>
            <a:r>
              <a:rPr lang="en-US" sz="1050" dirty="0">
                <a:solidFill>
                  <a:schemeClr val="tx1"/>
                </a:solidFill>
              </a:rPr>
              <a:t> Zhuang, Jing Liu,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Qingyao</a:t>
            </a:r>
            <a:r>
              <a:rPr lang="en-US" sz="1050" dirty="0">
                <a:solidFill>
                  <a:schemeClr val="tx1"/>
                </a:solidFill>
              </a:rPr>
              <a:t> Wu, </a:t>
            </a:r>
            <a:r>
              <a:rPr lang="en-US" sz="1050" dirty="0" err="1">
                <a:solidFill>
                  <a:schemeClr val="tx1"/>
                </a:solidFill>
              </a:rPr>
              <a:t>Junzhou</a:t>
            </a:r>
            <a:r>
              <a:rPr lang="en-US" sz="1050" dirty="0">
                <a:solidFill>
                  <a:schemeClr val="tx1"/>
                </a:solidFill>
              </a:rPr>
              <a:t> Huang, </a:t>
            </a:r>
            <a:r>
              <a:rPr lang="en-US" sz="1050" dirty="0" err="1">
                <a:solidFill>
                  <a:schemeClr val="tx1"/>
                </a:solidFill>
              </a:rPr>
              <a:t>Jinhui</a:t>
            </a:r>
            <a:r>
              <a:rPr lang="en-US" sz="1050" dirty="0">
                <a:solidFill>
                  <a:schemeClr val="tx1"/>
                </a:solidFill>
              </a:rPr>
              <a:t> Zhu. Discrimination-aware Channel Pruning for Deep Neural Networks[J], In: Advances in Neural Information Processing Systems (</a:t>
            </a:r>
            <a:r>
              <a:rPr lang="en-US" sz="1050" dirty="0" err="1">
                <a:solidFill>
                  <a:schemeClr val="tx1"/>
                </a:solidFill>
              </a:rPr>
              <a:t>NeurIPS</a:t>
            </a:r>
            <a:r>
              <a:rPr lang="en-US" sz="1050" dirty="0">
                <a:solidFill>
                  <a:schemeClr val="tx1"/>
                </a:solidFill>
              </a:rPr>
              <a:t>), 2018. </a:t>
            </a:r>
            <a:r>
              <a:rPr lang="en-US" sz="1050" b="1" dirty="0">
                <a:solidFill>
                  <a:srgbClr val="2B21F7"/>
                </a:solidFill>
              </a:rPr>
              <a:t>CCF-</a:t>
            </a:r>
            <a:r>
              <a:rPr lang="en-US" sz="1050" b="1" dirty="0" err="1">
                <a:solidFill>
                  <a:srgbClr val="2B21F7"/>
                </a:solidFill>
              </a:rPr>
              <a:t>A类会议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[20] </a:t>
            </a:r>
            <a:r>
              <a:rPr lang="en-US" sz="1050" dirty="0" err="1">
                <a:solidFill>
                  <a:schemeClr val="tx1"/>
                </a:solidFill>
              </a:rPr>
              <a:t>Shuaicheng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Niu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Jiaxiang</a:t>
            </a:r>
            <a:r>
              <a:rPr lang="en-US" sz="1050" dirty="0">
                <a:solidFill>
                  <a:schemeClr val="tx1"/>
                </a:solidFill>
              </a:rPr>
              <a:t> Wu, </a:t>
            </a:r>
            <a:r>
              <a:rPr lang="en-US" sz="1050" dirty="0" err="1">
                <a:solidFill>
                  <a:schemeClr val="tx1"/>
                </a:solidFill>
              </a:rPr>
              <a:t>Yifan</a:t>
            </a:r>
            <a:r>
              <a:rPr lang="en-US" sz="1050" dirty="0">
                <a:solidFill>
                  <a:schemeClr val="tx1"/>
                </a:solidFill>
              </a:rPr>
              <a:t> Zhang,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Peilin</a:t>
            </a:r>
            <a:r>
              <a:rPr lang="en-US" sz="1050" dirty="0">
                <a:solidFill>
                  <a:schemeClr val="tx1"/>
                </a:solidFill>
              </a:rPr>
              <a:t> Zhao, </a:t>
            </a:r>
            <a:r>
              <a:rPr lang="en-US" sz="1050" dirty="0" err="1">
                <a:solidFill>
                  <a:schemeClr val="tx1"/>
                </a:solidFill>
              </a:rPr>
              <a:t>Junzhou</a:t>
            </a:r>
            <a:r>
              <a:rPr lang="en-US" sz="1050" dirty="0">
                <a:solidFill>
                  <a:schemeClr val="tx1"/>
                </a:solidFill>
              </a:rPr>
              <a:t> Huang, </a:t>
            </a:r>
            <a:r>
              <a:rPr lang="en-US" sz="1050" dirty="0" err="1">
                <a:solidFill>
                  <a:schemeClr val="tx1"/>
                </a:solidFill>
              </a:rPr>
              <a:t>Mingkui</a:t>
            </a:r>
            <a:r>
              <a:rPr lang="en-US" sz="1050" dirty="0">
                <a:solidFill>
                  <a:schemeClr val="tx1"/>
                </a:solidFill>
              </a:rPr>
              <a:t> Tan. Disturbance-immune Weight Sharing for Neural Architecture Search[J], Neural Networks, 2021.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[21] </a:t>
            </a:r>
            <a:r>
              <a:rPr lang="en-US" sz="1050" dirty="0" err="1">
                <a:solidFill>
                  <a:schemeClr val="tx1"/>
                </a:solidFill>
              </a:rPr>
              <a:t>Zhuoman</a:t>
            </a:r>
            <a:r>
              <a:rPr lang="en-US" sz="1050" dirty="0">
                <a:solidFill>
                  <a:schemeClr val="tx1"/>
                </a:solidFill>
              </a:rPr>
              <a:t> Liu, Wei Jia, Ming Yang, </a:t>
            </a:r>
            <a:r>
              <a:rPr lang="en-US" sz="1050" dirty="0" err="1">
                <a:solidFill>
                  <a:schemeClr val="tx1"/>
                </a:solidFill>
              </a:rPr>
              <a:t>Peiyao</a:t>
            </a:r>
            <a:r>
              <a:rPr lang="en-US" sz="1050" dirty="0">
                <a:solidFill>
                  <a:schemeClr val="tx1"/>
                </a:solidFill>
              </a:rPr>
              <a:t> Luo,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err="1">
                <a:solidFill>
                  <a:schemeClr val="tx1"/>
                </a:solidFill>
              </a:rPr>
              <a:t>Mingkui</a:t>
            </a:r>
            <a:r>
              <a:rPr lang="en-US" sz="1050" dirty="0">
                <a:solidFill>
                  <a:schemeClr val="tx1"/>
                </a:solidFill>
              </a:rPr>
              <a:t> Tan. Deep View Synthesis via Self-Consistent Generative Network[J], IEEE Transactions on Multimedia (TMM), 2020. </a:t>
            </a:r>
            <a:r>
              <a:rPr lang="en-US" sz="1050" b="1" dirty="0" err="1">
                <a:solidFill>
                  <a:srgbClr val="2B21F7"/>
                </a:solidFill>
              </a:rPr>
              <a:t>JCR一区期刊</a:t>
            </a:r>
            <a:endParaRPr lang="en-US" sz="1050" b="1" dirty="0">
              <a:solidFill>
                <a:srgbClr val="2B21F7"/>
              </a:solidFill>
            </a:endParaRPr>
          </a:p>
          <a:p>
            <a:pPr>
              <a:spcAft>
                <a:spcPts val="650"/>
              </a:spcAft>
            </a:pPr>
            <a:r>
              <a:rPr lang="en-US" sz="1050" dirty="0">
                <a:solidFill>
                  <a:schemeClr val="tx1"/>
                </a:solidFill>
              </a:rPr>
              <a:t>[22] Chao Han, </a:t>
            </a:r>
            <a:r>
              <a:rPr lang="en-US" sz="1050" dirty="0" err="1">
                <a:solidFill>
                  <a:schemeClr val="tx1"/>
                </a:solidFill>
              </a:rPr>
              <a:t>Yunkun</a:t>
            </a:r>
            <a:r>
              <a:rPr lang="en-US" sz="1050" dirty="0">
                <a:solidFill>
                  <a:schemeClr val="tx1"/>
                </a:solidFill>
              </a:rPr>
              <a:t> Tan, </a:t>
            </a:r>
            <a:r>
              <a:rPr lang="en-US" sz="1050" dirty="0" err="1">
                <a:solidFill>
                  <a:schemeClr val="tx1"/>
                </a:solidFill>
              </a:rPr>
              <a:t>Jinhui</a:t>
            </a:r>
            <a:r>
              <a:rPr lang="en-US" sz="1050" dirty="0">
                <a:solidFill>
                  <a:schemeClr val="tx1"/>
                </a:solidFill>
              </a:rPr>
              <a:t> Zhu, </a:t>
            </a:r>
            <a:r>
              <a:rPr lang="en-US" sz="1050" b="1" dirty="0">
                <a:solidFill>
                  <a:schemeClr val="tx1"/>
                </a:solidFill>
              </a:rPr>
              <a:t>Yong Guo</a:t>
            </a:r>
            <a:r>
              <a:rPr lang="en-US" sz="1050" dirty="0">
                <a:solidFill>
                  <a:schemeClr val="tx1"/>
                </a:solidFill>
              </a:rPr>
              <a:t>, Jian Chen, </a:t>
            </a:r>
            <a:r>
              <a:rPr lang="en-US" sz="1050" dirty="0" err="1">
                <a:solidFill>
                  <a:schemeClr val="tx1"/>
                </a:solidFill>
              </a:rPr>
              <a:t>Qingyao</a:t>
            </a:r>
            <a:r>
              <a:rPr lang="en-US" sz="1050" dirty="0">
                <a:solidFill>
                  <a:schemeClr val="tx1"/>
                </a:solidFill>
              </a:rPr>
              <a:t> Wu. Online Feature Selection of Class Imbalance via PA Algorithm[J], Journal of Computer Science and Technology (JCST), 2016. </a:t>
            </a:r>
            <a:r>
              <a:rPr lang="en-US" sz="1050" b="1" dirty="0" err="1">
                <a:solidFill>
                  <a:srgbClr val="2B21F7"/>
                </a:solidFill>
              </a:rPr>
              <a:t>JCR二区期刊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文本框 26">
            <a:extLst>
              <a:ext uri="{FF2B5EF4-FFF2-40B4-BE49-F238E27FC236}">
                <a16:creationId xmlns:a16="http://schemas.microsoft.com/office/drawing/2014/main" id="{664A5106-1BB8-4345-BD89-1E534C1CF17E}"/>
              </a:ext>
            </a:extLst>
          </p:cNvPr>
          <p:cNvSpPr txBox="1"/>
          <p:nvPr/>
        </p:nvSpPr>
        <p:spPr>
          <a:xfrm>
            <a:off x="456355" y="81669"/>
            <a:ext cx="80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Publications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4CD5D9E2-22AE-A746-93F8-6204DF681DF9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54C3D704-A7D0-6546-B826-71BF6ACCE024}"/>
              </a:ext>
            </a:extLst>
          </p:cNvPr>
          <p:cNvSpPr txBox="1"/>
          <p:nvPr/>
        </p:nvSpPr>
        <p:spPr>
          <a:xfrm>
            <a:off x="456355" y="81669"/>
            <a:ext cx="80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Patents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C47D0-1FE6-AA43-9D7C-9151619EFB87}"/>
              </a:ext>
            </a:extLst>
          </p:cNvPr>
          <p:cNvSpPr/>
          <p:nvPr/>
        </p:nvSpPr>
        <p:spPr>
          <a:xfrm>
            <a:off x="634346" y="1075956"/>
            <a:ext cx="8215740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altLang="zh-CN" sz="1300" dirty="0"/>
              <a:t>[1] </a:t>
            </a:r>
            <a:r>
              <a:rPr lang="zh-CN" altLang="en-US" sz="1300" dirty="0"/>
              <a:t>神经网络模型的压缩方法和装置</a:t>
            </a:r>
            <a:r>
              <a:rPr lang="en-US" altLang="zh-CN" sz="1300" dirty="0"/>
              <a:t>, </a:t>
            </a:r>
            <a:r>
              <a:rPr lang="en-US" sz="1300" dirty="0"/>
              <a:t>CN2019102484613. </a:t>
            </a:r>
            <a:r>
              <a:rPr lang="zh-CN" altLang="en-US" sz="1300" b="1" dirty="0"/>
              <a:t>国雍</a:t>
            </a:r>
            <a:r>
              <a:rPr lang="zh-CN" altLang="en-US" sz="1300" dirty="0"/>
              <a:t>、郑胤、赵沛霖、黄俊洲</a:t>
            </a:r>
            <a:endParaRPr lang="en-US" altLang="zh-CN" sz="1300" dirty="0"/>
          </a:p>
          <a:p>
            <a:pPr>
              <a:spcAft>
                <a:spcPts val="750"/>
              </a:spcAft>
            </a:pPr>
            <a:endParaRPr lang="zh-CN" altLang="en-US" sz="1300" dirty="0"/>
          </a:p>
          <a:p>
            <a:pPr>
              <a:spcAft>
                <a:spcPts val="750"/>
              </a:spcAft>
            </a:pPr>
            <a:r>
              <a:rPr lang="en-US" altLang="zh-CN" sz="1300" dirty="0"/>
              <a:t>[2] </a:t>
            </a:r>
            <a:r>
              <a:rPr lang="zh-CN" altLang="en-US" sz="1300" dirty="0"/>
              <a:t>网络结构搜索方法、装置、设备及计算机可读存储介质</a:t>
            </a:r>
            <a:r>
              <a:rPr lang="en-US" altLang="zh-CN" sz="1300" dirty="0"/>
              <a:t>, </a:t>
            </a:r>
            <a:r>
              <a:rPr lang="en-US" sz="1300" dirty="0"/>
              <a:t>CN2020110841244. </a:t>
            </a:r>
            <a:r>
              <a:rPr lang="zh-CN" altLang="en-US" sz="1300" b="1" dirty="0"/>
              <a:t>国雍</a:t>
            </a:r>
            <a:r>
              <a:rPr lang="zh-CN" altLang="en-US" sz="1300" dirty="0"/>
              <a:t>、郑胤、赵沛霖、黄俊洲</a:t>
            </a:r>
            <a:endParaRPr lang="en-US" altLang="zh-CN" sz="1300" dirty="0"/>
          </a:p>
          <a:p>
            <a:pPr>
              <a:spcAft>
                <a:spcPts val="750"/>
              </a:spcAft>
            </a:pPr>
            <a:endParaRPr lang="zh-CN" altLang="en-US" sz="1300" dirty="0"/>
          </a:p>
          <a:p>
            <a:pPr>
              <a:spcAft>
                <a:spcPts val="750"/>
              </a:spcAft>
            </a:pPr>
            <a:r>
              <a:rPr lang="en-US" altLang="zh-CN" sz="1300" dirty="0"/>
              <a:t>[3] </a:t>
            </a:r>
            <a:r>
              <a:rPr lang="zh-CN" altLang="en-US" sz="1300" dirty="0"/>
              <a:t>模型生成方法、装置及服务器</a:t>
            </a:r>
            <a:r>
              <a:rPr lang="en-US" altLang="zh-CN" sz="1300" dirty="0"/>
              <a:t>, </a:t>
            </a:r>
            <a:r>
              <a:rPr lang="en-US" sz="1300" dirty="0"/>
              <a:t>CN2019103129892. </a:t>
            </a:r>
            <a:r>
              <a:rPr lang="zh-CN" altLang="en-US" sz="1300" dirty="0"/>
              <a:t>郑胤、陈晓爽、</a:t>
            </a:r>
            <a:r>
              <a:rPr lang="zh-CN" altLang="en-US" sz="1300" b="1" dirty="0"/>
              <a:t>国雍</a:t>
            </a:r>
            <a:r>
              <a:rPr lang="zh-CN" altLang="en-US" sz="1300" dirty="0"/>
              <a:t>、赵沛霖、黄俊洲</a:t>
            </a:r>
            <a:endParaRPr lang="en-US" altLang="zh-CN" sz="1300" dirty="0"/>
          </a:p>
          <a:p>
            <a:pPr>
              <a:spcAft>
                <a:spcPts val="750"/>
              </a:spcAft>
            </a:pPr>
            <a:endParaRPr lang="zh-CN" altLang="en-US" sz="1300" dirty="0"/>
          </a:p>
          <a:p>
            <a:pPr>
              <a:spcAft>
                <a:spcPts val="750"/>
              </a:spcAft>
            </a:pPr>
            <a:r>
              <a:rPr lang="en-US" altLang="zh-CN" sz="1300" dirty="0"/>
              <a:t>[4] </a:t>
            </a:r>
            <a:r>
              <a:rPr lang="zh-CN" altLang="en-US" sz="1300" dirty="0"/>
              <a:t>神经网络的网络结构优化器的训练方法、装置、电子设备及存储介质</a:t>
            </a:r>
            <a:r>
              <a:rPr lang="en-US" altLang="zh-CN" sz="1300" dirty="0"/>
              <a:t>, </a:t>
            </a:r>
            <a:r>
              <a:rPr lang="en-US" sz="1300" dirty="0"/>
              <a:t>CN110782015A. </a:t>
            </a:r>
            <a:r>
              <a:rPr lang="zh-CN" altLang="en-US" sz="1300" dirty="0"/>
              <a:t>郑胤、</a:t>
            </a:r>
            <a:r>
              <a:rPr lang="zh-CN" altLang="en-US" sz="1300" b="1" dirty="0"/>
              <a:t>国雍</a:t>
            </a:r>
            <a:r>
              <a:rPr lang="zh-CN" altLang="en-US" sz="1300" dirty="0"/>
              <a:t>、魏秉政、黄汉煜、黄彦、王骕、路彦雄、林乐宇</a:t>
            </a:r>
            <a:endParaRPr lang="en-US" altLang="zh-CN" sz="1300" dirty="0"/>
          </a:p>
          <a:p>
            <a:pPr>
              <a:spcAft>
                <a:spcPts val="750"/>
              </a:spcAft>
            </a:pPr>
            <a:endParaRPr lang="zh-CN" altLang="en-US" sz="1300" dirty="0"/>
          </a:p>
          <a:p>
            <a:pPr>
              <a:spcAft>
                <a:spcPts val="750"/>
              </a:spcAft>
            </a:pPr>
            <a:r>
              <a:rPr lang="en-US" altLang="zh-CN" sz="1300" dirty="0"/>
              <a:t>[5] </a:t>
            </a:r>
            <a:r>
              <a:rPr lang="zh-CN" altLang="en-US" sz="1300" dirty="0"/>
              <a:t>一种基于双前向传播算法的记忆归一化网络层方法</a:t>
            </a:r>
            <a:r>
              <a:rPr lang="en-US" altLang="zh-CN" sz="1300" dirty="0"/>
              <a:t>, </a:t>
            </a:r>
            <a:r>
              <a:rPr lang="en-US" sz="1300" dirty="0"/>
              <a:t>CN2019108258599. </a:t>
            </a:r>
            <a:r>
              <a:rPr lang="zh-CN" altLang="en-US" sz="1300" dirty="0"/>
              <a:t>谭明奎、吴庆耀、</a:t>
            </a:r>
            <a:r>
              <a:rPr lang="zh-CN" altLang="en-US" sz="1300" b="1" dirty="0"/>
              <a:t>国雍</a:t>
            </a:r>
            <a:endParaRPr lang="en-US" sz="1300" b="1" dirty="0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6EF1C28E-3CBE-4242-B8DE-888BDA6D773D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62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755FBAE5-95B4-4F46-A468-DB91D5DDBAC9}"/>
              </a:ext>
            </a:extLst>
          </p:cNvPr>
          <p:cNvSpPr txBox="1"/>
          <p:nvPr/>
        </p:nvSpPr>
        <p:spPr>
          <a:xfrm>
            <a:off x="213074" y="1990074"/>
            <a:ext cx="871785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Thanks for your attention!</a:t>
            </a:r>
          </a:p>
          <a:p>
            <a:pPr algn="ctr"/>
            <a:endParaRPr lang="en-CN" sz="2300" b="1" dirty="0">
              <a:solidFill>
                <a:srgbClr val="04325F"/>
              </a:solidFill>
            </a:endParaRPr>
          </a:p>
          <a:p>
            <a:pPr algn="ctr"/>
            <a:r>
              <a:rPr lang="en-CN" sz="2300" b="1" dirty="0">
                <a:solidFill>
                  <a:srgbClr val="04325F"/>
                </a:solidFill>
              </a:rPr>
              <a:t>Q&amp;A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27779CAC-CF82-3C42-84D5-3AE685BA5C00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51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44BDBF44-E36E-9B41-93DE-D2B52B1158FF}"/>
              </a:ext>
            </a:extLst>
          </p:cNvPr>
          <p:cNvSpPr txBox="1"/>
          <p:nvPr/>
        </p:nvSpPr>
        <p:spPr>
          <a:xfrm>
            <a:off x="1236144" y="66009"/>
            <a:ext cx="69033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Research Interests and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0D510-9AD4-3B43-B3C9-53F92464D118}"/>
              </a:ext>
            </a:extLst>
          </p:cNvPr>
          <p:cNvSpPr/>
          <p:nvPr/>
        </p:nvSpPr>
        <p:spPr>
          <a:xfrm>
            <a:off x="625930" y="1012669"/>
            <a:ext cx="7287216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500" b="1" dirty="0"/>
              <a:t>Model/Architecture Compression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4C31B2F-7FF7-AA4F-A3AE-08A9C42B95B9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4B2516-C34E-7B47-83F3-3F75B9DD69F2}"/>
              </a:ext>
            </a:extLst>
          </p:cNvPr>
          <p:cNvGrpSpPr/>
          <p:nvPr/>
        </p:nvGrpSpPr>
        <p:grpSpPr>
          <a:xfrm>
            <a:off x="1516135" y="1438394"/>
            <a:ext cx="1080958" cy="962615"/>
            <a:chOff x="3947014" y="1086841"/>
            <a:chExt cx="1397330" cy="124435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2369FD-A19F-3943-B2E4-8F8DB0473E25}"/>
                </a:ext>
              </a:extLst>
            </p:cNvPr>
            <p:cNvGrpSpPr/>
            <p:nvPr/>
          </p:nvGrpSpPr>
          <p:grpSpPr>
            <a:xfrm>
              <a:off x="3947014" y="1086841"/>
              <a:ext cx="1397330" cy="1006487"/>
              <a:chOff x="816479" y="1396054"/>
              <a:chExt cx="1397330" cy="10064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A66DFE3-BDDD-1A43-B5CC-8BA305181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569"/>
              <a:stretch/>
            </p:blipFill>
            <p:spPr>
              <a:xfrm>
                <a:off x="888817" y="1656825"/>
                <a:ext cx="1235998" cy="534053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730BA0-6AE9-F140-A665-09D712B69312}"/>
                  </a:ext>
                </a:extLst>
              </p:cNvPr>
              <p:cNvSpPr/>
              <p:nvPr/>
            </p:nvSpPr>
            <p:spPr>
              <a:xfrm>
                <a:off x="816479" y="1396054"/>
                <a:ext cx="1397330" cy="10064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C9597F-F202-E145-A973-EE7D409F4436}"/>
                  </a:ext>
                </a:extLst>
              </p:cNvPr>
              <p:cNvSpPr txBox="1"/>
              <p:nvPr/>
            </p:nvSpPr>
            <p:spPr>
              <a:xfrm>
                <a:off x="846110" y="1533068"/>
                <a:ext cx="1350628" cy="1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400" dirty="0"/>
                  <a:t>Neural Architecture Transformer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28DB6-98C9-204E-AF9D-06014BE87AD4}"/>
                </a:ext>
              </a:extLst>
            </p:cNvPr>
            <p:cNvSpPr txBox="1"/>
            <p:nvPr/>
          </p:nvSpPr>
          <p:spPr>
            <a:xfrm>
              <a:off x="4072762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NeurIPS’19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548EFC-CCED-EF45-B5A1-C284B9638C98}"/>
              </a:ext>
            </a:extLst>
          </p:cNvPr>
          <p:cNvGrpSpPr/>
          <p:nvPr/>
        </p:nvGrpSpPr>
        <p:grpSpPr>
          <a:xfrm>
            <a:off x="2939527" y="1440328"/>
            <a:ext cx="1080957" cy="958746"/>
            <a:chOff x="5605048" y="1091842"/>
            <a:chExt cx="1397330" cy="123935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2D8561-DE98-F74B-B69F-C0E53CDC3F2E}"/>
                </a:ext>
              </a:extLst>
            </p:cNvPr>
            <p:cNvGrpSpPr/>
            <p:nvPr/>
          </p:nvGrpSpPr>
          <p:grpSpPr>
            <a:xfrm>
              <a:off x="5605048" y="1091842"/>
              <a:ext cx="1397330" cy="1006487"/>
              <a:chOff x="2473861" y="1369525"/>
              <a:chExt cx="1397330" cy="100648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DF0CB58-EDB2-474E-A447-8A71CD06B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7818" y="1504164"/>
                <a:ext cx="1223247" cy="737210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0E79FB2-4D93-CF42-9C7C-0167C6672718}"/>
                  </a:ext>
                </a:extLst>
              </p:cNvPr>
              <p:cNvSpPr/>
              <p:nvPr/>
            </p:nvSpPr>
            <p:spPr>
              <a:xfrm>
                <a:off x="2473861" y="1369525"/>
                <a:ext cx="1397330" cy="10064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7EC22-647C-6749-AE63-5EE1B1E8BF95}"/>
                </a:ext>
              </a:extLst>
            </p:cNvPr>
            <p:cNvSpPr txBox="1"/>
            <p:nvPr/>
          </p:nvSpPr>
          <p:spPr>
            <a:xfrm>
              <a:off x="5688656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TPAMI’21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088696-ED56-4F4D-91F5-C8CEE48FF0ED}"/>
              </a:ext>
            </a:extLst>
          </p:cNvPr>
          <p:cNvGrpSpPr/>
          <p:nvPr/>
        </p:nvGrpSpPr>
        <p:grpSpPr>
          <a:xfrm>
            <a:off x="2270183" y="2742378"/>
            <a:ext cx="1080958" cy="1005321"/>
            <a:chOff x="3947014" y="2401489"/>
            <a:chExt cx="1397330" cy="129955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066847-81D1-AE4D-904C-3AD05694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990" y="2580199"/>
              <a:ext cx="1145743" cy="692958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503401-FE11-3B4F-B8E8-5CC765B42A51}"/>
                </a:ext>
              </a:extLst>
            </p:cNvPr>
            <p:cNvSpPr/>
            <p:nvPr/>
          </p:nvSpPr>
          <p:spPr>
            <a:xfrm>
              <a:off x="3947014" y="2401489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D1716-9B35-3F41-A2CE-EB7BC995A2C8}"/>
                </a:ext>
              </a:extLst>
            </p:cNvPr>
            <p:cNvSpPr txBox="1"/>
            <p:nvPr/>
          </p:nvSpPr>
          <p:spPr>
            <a:xfrm>
              <a:off x="4030622" y="3454824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ICML’20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11CFEBD-6FC1-D245-8DEE-004691B03B2D}"/>
              </a:ext>
            </a:extLst>
          </p:cNvPr>
          <p:cNvGrpSpPr/>
          <p:nvPr/>
        </p:nvGrpSpPr>
        <p:grpSpPr>
          <a:xfrm>
            <a:off x="3731748" y="2759052"/>
            <a:ext cx="1080957" cy="971972"/>
            <a:chOff x="5601796" y="2444598"/>
            <a:chExt cx="1397330" cy="12564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12D7-B288-3644-B822-7D552D47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557" y="2627318"/>
              <a:ext cx="1175142" cy="611245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1E2FF0-97CB-324F-9041-A768277C4C69}"/>
                </a:ext>
              </a:extLst>
            </p:cNvPr>
            <p:cNvSpPr/>
            <p:nvPr/>
          </p:nvSpPr>
          <p:spPr>
            <a:xfrm>
              <a:off x="5601796" y="2444598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1BDE0-37A8-A246-9869-83DC42D5B7D2}"/>
                </a:ext>
              </a:extLst>
            </p:cNvPr>
            <p:cNvSpPr txBox="1"/>
            <p:nvPr/>
          </p:nvSpPr>
          <p:spPr>
            <a:xfrm>
              <a:off x="5746971" y="3454824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CVPR’21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F8D8A-E267-6F49-AFCD-C2B218B1E1F0}"/>
              </a:ext>
            </a:extLst>
          </p:cNvPr>
          <p:cNvGrpSpPr/>
          <p:nvPr/>
        </p:nvGrpSpPr>
        <p:grpSpPr>
          <a:xfrm>
            <a:off x="4932041" y="2733908"/>
            <a:ext cx="1490293" cy="1022261"/>
            <a:chOff x="6971883" y="2451651"/>
            <a:chExt cx="1926470" cy="132145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E1BCBA-0F5C-8A41-9E19-0D058445E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8090" y="2657594"/>
              <a:ext cx="1274056" cy="58097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A66907-3D74-7143-AA9E-1889339479EC}"/>
                </a:ext>
              </a:extLst>
            </p:cNvPr>
            <p:cNvSpPr/>
            <p:nvPr/>
          </p:nvSpPr>
          <p:spPr>
            <a:xfrm>
              <a:off x="7214481" y="2451651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9C8898-C9A0-DF47-AC1C-9CA19C48CE56}"/>
                </a:ext>
              </a:extLst>
            </p:cNvPr>
            <p:cNvSpPr txBox="1"/>
            <p:nvPr/>
          </p:nvSpPr>
          <p:spPr>
            <a:xfrm>
              <a:off x="6971883" y="3454821"/>
              <a:ext cx="1926470" cy="318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 (under review)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DEE74A-7D6B-984B-A818-59A79142FC4D}"/>
              </a:ext>
            </a:extLst>
          </p:cNvPr>
          <p:cNvGrpSpPr/>
          <p:nvPr/>
        </p:nvGrpSpPr>
        <p:grpSpPr>
          <a:xfrm>
            <a:off x="3736131" y="4063212"/>
            <a:ext cx="1080958" cy="962319"/>
            <a:chOff x="4903131" y="3861131"/>
            <a:chExt cx="1397330" cy="124396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CCF071-6364-EB4E-9616-308B47C7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9140" y="4075524"/>
              <a:ext cx="1277822" cy="604771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2CFE18-2B1F-9048-9E44-E6DDD67A72EE}"/>
                </a:ext>
              </a:extLst>
            </p:cNvPr>
            <p:cNvSpPr/>
            <p:nvPr/>
          </p:nvSpPr>
          <p:spPr>
            <a:xfrm>
              <a:off x="4903131" y="3861131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BB8698-5DE9-EF48-A675-709A9EC4D447}"/>
                </a:ext>
              </a:extLst>
            </p:cNvPr>
            <p:cNvSpPr txBox="1"/>
            <p:nvPr/>
          </p:nvSpPr>
          <p:spPr>
            <a:xfrm>
              <a:off x="5020514" y="4858878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ECCV’2</a:t>
              </a:r>
              <a:r>
                <a:rPr lang="en-US" altLang="zh-CN" sz="1000" dirty="0"/>
                <a:t>2</a:t>
              </a:r>
              <a:endParaRPr lang="en-CN" sz="1000" dirty="0"/>
            </a:p>
          </p:txBody>
        </p:sp>
      </p:grpSp>
      <p:sp>
        <p:nvSpPr>
          <p:cNvPr id="42" name="文本框 9">
            <a:extLst>
              <a:ext uri="{FF2B5EF4-FFF2-40B4-BE49-F238E27FC236}">
                <a16:creationId xmlns:a16="http://schemas.microsoft.com/office/drawing/2014/main" id="{9BB3C2AE-85AD-3B49-BF1B-74FCB19BE13D}"/>
              </a:ext>
            </a:extLst>
          </p:cNvPr>
          <p:cNvSpPr txBox="1"/>
          <p:nvPr/>
        </p:nvSpPr>
        <p:spPr>
          <a:xfrm>
            <a:off x="699993" y="745309"/>
            <a:ext cx="8572785" cy="338554"/>
          </a:xfrm>
          <a:prstGeom prst="rect">
            <a:avLst/>
          </a:prstGeom>
          <a:noFill/>
          <a:ln w="12700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 specifically focus on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developing</a:t>
            </a:r>
            <a:r>
              <a:rPr lang="en-US" altLang="zh-CN" sz="1600" b="1" dirty="0">
                <a:solidFill>
                  <a:srgbClr val="2B21F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accurate and compact deep networks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.</a:t>
            </a:r>
          </a:p>
        </p:txBody>
      </p:sp>
      <p:sp>
        <p:nvSpPr>
          <p:cNvPr id="43" name="文本框 38">
            <a:extLst>
              <a:ext uri="{FF2B5EF4-FFF2-40B4-BE49-F238E27FC236}">
                <a16:creationId xmlns:a16="http://schemas.microsoft.com/office/drawing/2014/main" id="{BCAF02F1-9E86-AF41-9758-5BDAF4526139}"/>
              </a:ext>
            </a:extLst>
          </p:cNvPr>
          <p:cNvSpPr txBox="1"/>
          <p:nvPr/>
        </p:nvSpPr>
        <p:spPr>
          <a:xfrm>
            <a:off x="350463" y="492878"/>
            <a:ext cx="844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  <a:defRPr sz="2500" b="1"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buFont typeface="Wingdings" pitchFamily="2" charset="2"/>
              <a:buChar char="v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Research Interests</a:t>
            </a:r>
            <a:endParaRPr lang="zh-CN" altLang="en-US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A75FB5-8F49-9949-9807-7BA9E3B041EE}"/>
              </a:ext>
            </a:extLst>
          </p:cNvPr>
          <p:cNvSpPr/>
          <p:nvPr/>
        </p:nvSpPr>
        <p:spPr>
          <a:xfrm>
            <a:off x="625930" y="2329374"/>
            <a:ext cx="7287216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500" b="1" dirty="0"/>
              <a:t>Compact Architecture Design (Neural Architecture Search)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4BD3A8-7BF2-2A43-91D3-F86E74F6BE87}"/>
              </a:ext>
            </a:extLst>
          </p:cNvPr>
          <p:cNvSpPr/>
          <p:nvPr/>
        </p:nvSpPr>
        <p:spPr>
          <a:xfrm>
            <a:off x="625930" y="3665925"/>
            <a:ext cx="7287216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500" b="1" dirty="0"/>
              <a:t>Effective Training Method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A700A0-1C7F-7349-938F-933830D8B645}"/>
              </a:ext>
            </a:extLst>
          </p:cNvPr>
          <p:cNvGrpSpPr/>
          <p:nvPr/>
        </p:nvGrpSpPr>
        <p:grpSpPr>
          <a:xfrm>
            <a:off x="2305004" y="4071275"/>
            <a:ext cx="1080958" cy="948719"/>
            <a:chOff x="7214481" y="1104804"/>
            <a:chExt cx="1397330" cy="122638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E17AC03-25C7-404E-BD57-5A95D589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98089" y="1357646"/>
              <a:ext cx="1235092" cy="530842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DF6A13-4125-DC45-B019-44B89E4F53A6}"/>
                </a:ext>
              </a:extLst>
            </p:cNvPr>
            <p:cNvSpPr/>
            <p:nvPr/>
          </p:nvSpPr>
          <p:spPr>
            <a:xfrm>
              <a:off x="7214481" y="1104804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CFC5ED-CB66-CB4B-929D-C5E888FF5D23}"/>
                </a:ext>
              </a:extLst>
            </p:cNvPr>
            <p:cNvSpPr txBox="1"/>
            <p:nvPr/>
          </p:nvSpPr>
          <p:spPr>
            <a:xfrm>
              <a:off x="7303067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CVPR’19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8339E7-51E8-2342-B321-414807CC3389}"/>
              </a:ext>
            </a:extLst>
          </p:cNvPr>
          <p:cNvGrpSpPr/>
          <p:nvPr/>
        </p:nvGrpSpPr>
        <p:grpSpPr>
          <a:xfrm>
            <a:off x="4153193" y="1412008"/>
            <a:ext cx="1490293" cy="1015387"/>
            <a:chOff x="5695983" y="4128113"/>
            <a:chExt cx="1490293" cy="101538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73A472-31CA-DD44-AFA9-D8B3E23B5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408" t="-19705" r="13081" b="-21392"/>
            <a:stretch/>
          </p:blipFill>
          <p:spPr>
            <a:xfrm>
              <a:off x="5900651" y="4128114"/>
              <a:ext cx="1080958" cy="729172"/>
            </a:xfrm>
            <a:prstGeom prst="ellipse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D54F367-67CF-CB4A-9F8D-BD9B1F7DCC24}"/>
                </a:ext>
              </a:extLst>
            </p:cNvPr>
            <p:cNvSpPr/>
            <p:nvPr/>
          </p:nvSpPr>
          <p:spPr>
            <a:xfrm>
              <a:off x="5900651" y="4128113"/>
              <a:ext cx="1080958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640EF8-DC22-E04C-8E37-0A0E15B97E78}"/>
                </a:ext>
              </a:extLst>
            </p:cNvPr>
            <p:cNvSpPr txBox="1"/>
            <p:nvPr/>
          </p:nvSpPr>
          <p:spPr>
            <a:xfrm>
              <a:off x="5695983" y="4897279"/>
              <a:ext cx="1490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 (under review)</a:t>
              </a:r>
            </a:p>
          </p:txBody>
        </p:sp>
      </p:grp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708770AB-1506-0E4C-B0FB-45DA78B909CA}"/>
              </a:ext>
            </a:extLst>
          </p:cNvPr>
          <p:cNvGrpSpPr/>
          <p:nvPr/>
        </p:nvGrpSpPr>
        <p:grpSpPr>
          <a:xfrm>
            <a:off x="5751028" y="1409438"/>
            <a:ext cx="1080958" cy="1020527"/>
            <a:chOff x="4925834" y="1488854"/>
            <a:chExt cx="1080958" cy="102052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7E09FBC-38BB-A44B-95FF-20D58446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072" r="17571"/>
            <a:stretch/>
          </p:blipFill>
          <p:spPr>
            <a:xfrm>
              <a:off x="5018814" y="1680263"/>
              <a:ext cx="916160" cy="395750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229635-2956-D342-A109-E86E5B63F783}"/>
                </a:ext>
              </a:extLst>
            </p:cNvPr>
            <p:cNvSpPr/>
            <p:nvPr/>
          </p:nvSpPr>
          <p:spPr>
            <a:xfrm>
              <a:off x="4925834" y="1488854"/>
              <a:ext cx="1080958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3A3F02-A572-3B41-9CC2-20AE22438F65}"/>
                </a:ext>
              </a:extLst>
            </p:cNvPr>
            <p:cNvSpPr txBox="1"/>
            <p:nvPr/>
          </p:nvSpPr>
          <p:spPr>
            <a:xfrm>
              <a:off x="5001093" y="2263160"/>
              <a:ext cx="951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NeurIPS’18</a:t>
              </a:r>
            </a:p>
          </p:txBody>
        </p:sp>
      </p:grp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9DA38183-6521-7F4F-8821-39E772C2A454}"/>
              </a:ext>
            </a:extLst>
          </p:cNvPr>
          <p:cNvGrpSpPr/>
          <p:nvPr/>
        </p:nvGrpSpPr>
        <p:grpSpPr>
          <a:xfrm>
            <a:off x="7115696" y="1440328"/>
            <a:ext cx="1080957" cy="958746"/>
            <a:chOff x="6655518" y="1486725"/>
            <a:chExt cx="1080957" cy="9587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0643F7-A649-7742-8B20-FD0AA86BC499}"/>
                </a:ext>
              </a:extLst>
            </p:cNvPr>
            <p:cNvSpPr txBox="1"/>
            <p:nvPr/>
          </p:nvSpPr>
          <p:spPr>
            <a:xfrm>
              <a:off x="6776563" y="2254997"/>
              <a:ext cx="951601" cy="190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TPAMI’21</a:t>
              </a:r>
            </a:p>
          </p:txBody>
        </p:sp>
        <p:pic>
          <p:nvPicPr>
            <p:cNvPr id="7168" name="Picture 7167">
              <a:extLst>
                <a:ext uri="{FF2B5EF4-FFF2-40B4-BE49-F238E27FC236}">
                  <a16:creationId xmlns:a16="http://schemas.microsoft.com/office/drawing/2014/main" id="{78741BBC-9216-BF43-9F99-85767CD1E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6293" y="1622334"/>
              <a:ext cx="875277" cy="538909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A0B9EC1-4BAA-9744-92E4-AF4BE0BC2ECB}"/>
                </a:ext>
              </a:extLst>
            </p:cNvPr>
            <p:cNvSpPr/>
            <p:nvPr/>
          </p:nvSpPr>
          <p:spPr>
            <a:xfrm>
              <a:off x="6655518" y="1486725"/>
              <a:ext cx="1080957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4F7D4556-737C-0A4D-95CE-956C03D3CD4F}"/>
              </a:ext>
            </a:extLst>
          </p:cNvPr>
          <p:cNvGrpSpPr/>
          <p:nvPr/>
        </p:nvGrpSpPr>
        <p:grpSpPr>
          <a:xfrm>
            <a:off x="5138972" y="4046434"/>
            <a:ext cx="1080957" cy="1058136"/>
            <a:chOff x="7235623" y="2705775"/>
            <a:chExt cx="1080957" cy="1058136"/>
          </a:xfrm>
        </p:grpSpPr>
        <p:pic>
          <p:nvPicPr>
            <p:cNvPr id="7172" name="Picture 7171">
              <a:extLst>
                <a:ext uri="{FF2B5EF4-FFF2-40B4-BE49-F238E27FC236}">
                  <a16:creationId xmlns:a16="http://schemas.microsoft.com/office/drawing/2014/main" id="{F33F1874-0946-9346-9426-742A30A67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9461" b="7978"/>
            <a:stretch/>
          </p:blipFill>
          <p:spPr>
            <a:xfrm>
              <a:off x="7416635" y="2719518"/>
              <a:ext cx="786044" cy="764863"/>
            </a:xfrm>
            <a:prstGeom prst="ellipse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3CC44E6-5970-C245-B365-947372450AB0}"/>
                </a:ext>
              </a:extLst>
            </p:cNvPr>
            <p:cNvSpPr/>
            <p:nvPr/>
          </p:nvSpPr>
          <p:spPr>
            <a:xfrm>
              <a:off x="7235623" y="2705775"/>
              <a:ext cx="1080957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161275-AD11-7A4E-B235-E1FF218AA38E}"/>
                </a:ext>
              </a:extLst>
            </p:cNvPr>
            <p:cNvSpPr txBox="1"/>
            <p:nvPr/>
          </p:nvSpPr>
          <p:spPr>
            <a:xfrm>
              <a:off x="7342245" y="3517690"/>
              <a:ext cx="951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AAAI’18</a:t>
              </a:r>
            </a:p>
          </p:txBody>
        </p:sp>
      </p:grpSp>
      <p:grpSp>
        <p:nvGrpSpPr>
          <p:cNvPr id="7176" name="Group 7175">
            <a:extLst>
              <a:ext uri="{FF2B5EF4-FFF2-40B4-BE49-F238E27FC236}">
                <a16:creationId xmlns:a16="http://schemas.microsoft.com/office/drawing/2014/main" id="{B5276C0A-375C-8D4A-92A9-7BB647C1C35A}"/>
              </a:ext>
            </a:extLst>
          </p:cNvPr>
          <p:cNvGrpSpPr/>
          <p:nvPr/>
        </p:nvGrpSpPr>
        <p:grpSpPr>
          <a:xfrm>
            <a:off x="6499719" y="2727177"/>
            <a:ext cx="1080957" cy="1055578"/>
            <a:chOff x="6744201" y="2704317"/>
            <a:chExt cx="1080957" cy="1055578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F5557C9-336B-A747-951D-1F5F85F13F54}"/>
                </a:ext>
              </a:extLst>
            </p:cNvPr>
            <p:cNvSpPr/>
            <p:nvPr/>
          </p:nvSpPr>
          <p:spPr>
            <a:xfrm>
              <a:off x="6744201" y="2704317"/>
              <a:ext cx="1080957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7174" name="Picture 7173">
              <a:extLst>
                <a:ext uri="{FF2B5EF4-FFF2-40B4-BE49-F238E27FC236}">
                  <a16:creationId xmlns:a16="http://schemas.microsoft.com/office/drawing/2014/main" id="{250E0D6C-51F4-0646-BC14-C9DAF6B63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-14114" t="-4601" r="-18148" b="-5899"/>
            <a:stretch/>
          </p:blipFill>
          <p:spPr>
            <a:xfrm>
              <a:off x="6760168" y="2711048"/>
              <a:ext cx="1064990" cy="771875"/>
            </a:xfrm>
            <a:prstGeom prst="ellipse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03AB476-8626-FE42-B811-ABFE7189F982}"/>
                </a:ext>
              </a:extLst>
            </p:cNvPr>
            <p:cNvSpPr txBox="1"/>
            <p:nvPr/>
          </p:nvSpPr>
          <p:spPr>
            <a:xfrm>
              <a:off x="6829378" y="3513674"/>
              <a:ext cx="9516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ICML’21</a:t>
              </a:r>
            </a:p>
          </p:txBody>
        </p:sp>
      </p:grpSp>
      <p:pic>
        <p:nvPicPr>
          <p:cNvPr id="7177" name="Picture 7176">
            <a:extLst>
              <a:ext uri="{FF2B5EF4-FFF2-40B4-BE49-F238E27FC236}">
                <a16:creationId xmlns:a16="http://schemas.microsoft.com/office/drawing/2014/main" id="{03924079-61FD-F14B-AE23-A924CF558E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244"/>
          <a:stretch/>
        </p:blipFill>
        <p:spPr>
          <a:xfrm>
            <a:off x="6529742" y="4229064"/>
            <a:ext cx="1080957" cy="433948"/>
          </a:xfrm>
          <a:prstGeom prst="ellipse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392A3627-3A99-2A4C-8D67-7CA56EF579DB}"/>
              </a:ext>
            </a:extLst>
          </p:cNvPr>
          <p:cNvSpPr/>
          <p:nvPr/>
        </p:nvSpPr>
        <p:spPr>
          <a:xfrm>
            <a:off x="6520217" y="4063212"/>
            <a:ext cx="1080957" cy="77860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665F72-3882-1D40-BE1A-CBF166639542}"/>
              </a:ext>
            </a:extLst>
          </p:cNvPr>
          <p:cNvSpPr txBox="1"/>
          <p:nvPr/>
        </p:nvSpPr>
        <p:spPr>
          <a:xfrm>
            <a:off x="6629075" y="4858349"/>
            <a:ext cx="951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NN’21</a:t>
            </a:r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C3F90133-3020-EE49-B120-C9A53A4F6097}"/>
              </a:ext>
            </a:extLst>
          </p:cNvPr>
          <p:cNvSpPr/>
          <p:nvPr/>
        </p:nvSpPr>
        <p:spPr>
          <a:xfrm>
            <a:off x="1409700" y="1358888"/>
            <a:ext cx="4175760" cy="10532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50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CD8A0-010E-4C46-AEBC-70642371E9C1}"/>
              </a:ext>
            </a:extLst>
          </p:cNvPr>
          <p:cNvSpPr txBox="1"/>
          <p:nvPr/>
        </p:nvSpPr>
        <p:spPr>
          <a:xfrm>
            <a:off x="638175" y="1323971"/>
            <a:ext cx="80744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4325F"/>
                </a:solidFill>
              </a:rPr>
              <a:t>Towards Accurate and Compact Deep Neural Networks</a:t>
            </a:r>
            <a:endParaRPr lang="en-CN" sz="2300" b="1" dirty="0">
              <a:solidFill>
                <a:srgbClr val="04325F"/>
              </a:solidFill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AC1C06BD-1B0E-2E4B-AC49-4BA4DF53C9F5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0E1CEBB8-69BF-214E-8DD9-3719E102C0E1}"/>
              </a:ext>
            </a:extLst>
          </p:cNvPr>
          <p:cNvSpPr txBox="1"/>
          <p:nvPr/>
        </p:nvSpPr>
        <p:spPr>
          <a:xfrm>
            <a:off x="1275380" y="3552803"/>
            <a:ext cx="69143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Max Planck Institute for Informatics</a:t>
            </a:r>
            <a:endParaRPr lang="zh-CN" altLang="en-US" sz="17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12">
            <a:extLst>
              <a:ext uri="{FF2B5EF4-FFF2-40B4-BE49-F238E27FC236}">
                <a16:creationId xmlns:a16="http://schemas.microsoft.com/office/drawing/2014/main" id="{B8F36507-BE84-0C4B-A4B8-B19A9836A5FD}"/>
              </a:ext>
            </a:extLst>
          </p:cNvPr>
          <p:cNvSpPr txBox="1"/>
          <p:nvPr/>
        </p:nvSpPr>
        <p:spPr>
          <a:xfrm>
            <a:off x="1852370" y="3019311"/>
            <a:ext cx="56460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7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Yong Guo</a:t>
            </a:r>
          </a:p>
        </p:txBody>
      </p:sp>
    </p:spTree>
    <p:extLst>
      <p:ext uri="{BB962C8B-B14F-4D97-AF65-F5344CB8AC3E}">
        <p14:creationId xmlns:p14="http://schemas.microsoft.com/office/powerpoint/2010/main" val="365746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Server Mieten » Ab 5€ / Monat mit Windows o. Linux">
            <a:extLst>
              <a:ext uri="{FF2B5EF4-FFF2-40B4-BE49-F238E27FC236}">
                <a16:creationId xmlns:a16="http://schemas.microsoft.com/office/drawing/2014/main" id="{FFAD9DBD-9E8A-6547-A962-66D93A57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71" y="2493586"/>
            <a:ext cx="601560" cy="45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earch in Autonomous Driving – A Historic Bibliometric View of the  Research Development in Autonomous Driving - Research leap">
            <a:extLst>
              <a:ext uri="{FF2B5EF4-FFF2-40B4-BE49-F238E27FC236}">
                <a16:creationId xmlns:a16="http://schemas.microsoft.com/office/drawing/2014/main" id="{A9C3FF05-440B-244D-B925-73ED0571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88" y="3619421"/>
            <a:ext cx="2262722" cy="127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6">
            <a:extLst>
              <a:ext uri="{FF2B5EF4-FFF2-40B4-BE49-F238E27FC236}">
                <a16:creationId xmlns:a16="http://schemas.microsoft.com/office/drawing/2014/main" id="{480E0A23-3891-DC4D-9A75-DE1C71417576}"/>
              </a:ext>
            </a:extLst>
          </p:cNvPr>
          <p:cNvSpPr txBox="1"/>
          <p:nvPr/>
        </p:nvSpPr>
        <p:spPr>
          <a:xfrm>
            <a:off x="1335731" y="89146"/>
            <a:ext cx="6929038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Compactness is Important in Real-world</a:t>
            </a:r>
          </a:p>
        </p:txBody>
      </p:sp>
      <p:pic>
        <p:nvPicPr>
          <p:cNvPr id="12" name="Picture 4" descr="Analysis: What AMD Working With Tesla On AI Chip Means For NVIDIA">
            <a:extLst>
              <a:ext uri="{FF2B5EF4-FFF2-40B4-BE49-F238E27FC236}">
                <a16:creationId xmlns:a16="http://schemas.microsoft.com/office/drawing/2014/main" id="{7E2440D0-8624-5742-BA30-18066C8B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107" y="1823991"/>
            <a:ext cx="1097662" cy="71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obile Application or App Development | Custom Software Development |  Android or IOS App Development | Corelynx | Mobile Apps | PWA Apps">
            <a:extLst>
              <a:ext uri="{FF2B5EF4-FFF2-40B4-BE49-F238E27FC236}">
                <a16:creationId xmlns:a16="http://schemas.microsoft.com/office/drawing/2014/main" id="{890E362A-6728-4C4A-B284-60A79EC3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83" y="1672809"/>
            <a:ext cx="1273908" cy="10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4B260F-28F3-F043-8566-1CD1F22D916A}"/>
              </a:ext>
            </a:extLst>
          </p:cNvPr>
          <p:cNvSpPr/>
          <p:nvPr/>
        </p:nvSpPr>
        <p:spPr>
          <a:xfrm>
            <a:off x="282665" y="443756"/>
            <a:ext cx="728721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/>
              <a:t>Models should be accurate and very compact for deployment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8F6C07-0386-C547-81A9-9DB33B034C8B}"/>
              </a:ext>
            </a:extLst>
          </p:cNvPr>
          <p:cNvSpPr/>
          <p:nvPr/>
        </p:nvSpPr>
        <p:spPr>
          <a:xfrm>
            <a:off x="5309448" y="1174786"/>
            <a:ext cx="3368062" cy="161886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E3F72-AD3B-834A-B4E8-CF330E391559}"/>
              </a:ext>
            </a:extLst>
          </p:cNvPr>
          <p:cNvSpPr txBox="1"/>
          <p:nvPr/>
        </p:nvSpPr>
        <p:spPr>
          <a:xfrm>
            <a:off x="4440987" y="1142270"/>
            <a:ext cx="509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Edge Devices</a:t>
            </a:r>
          </a:p>
          <a:p>
            <a:pPr algn="ctr"/>
            <a:r>
              <a:rPr lang="en-CN" dirty="0"/>
              <a:t>(with Limited Computational Resources)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D35EE-436F-5443-B8B6-961A81A7D337}"/>
              </a:ext>
            </a:extLst>
          </p:cNvPr>
          <p:cNvGrpSpPr/>
          <p:nvPr/>
        </p:nvGrpSpPr>
        <p:grpSpPr>
          <a:xfrm>
            <a:off x="2888474" y="872264"/>
            <a:ext cx="1091160" cy="1244600"/>
            <a:chOff x="1617947" y="628871"/>
            <a:chExt cx="1091160" cy="12446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9C4E3A-14B0-1A48-B395-9FC256F9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307" y="628871"/>
              <a:ext cx="1066800" cy="12446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56011E-6F3C-6C45-BEA2-CF57358C512A}"/>
                </a:ext>
              </a:extLst>
            </p:cNvPr>
            <p:cNvSpPr/>
            <p:nvPr/>
          </p:nvSpPr>
          <p:spPr>
            <a:xfrm>
              <a:off x="1617947" y="1562779"/>
              <a:ext cx="167534" cy="24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F2E580A-1564-994F-99B3-08AEBD69A992}"/>
              </a:ext>
            </a:extLst>
          </p:cNvPr>
          <p:cNvSpPr/>
          <p:nvPr/>
        </p:nvSpPr>
        <p:spPr>
          <a:xfrm rot="5400000">
            <a:off x="3228443" y="2230322"/>
            <a:ext cx="380582" cy="168790"/>
          </a:xfrm>
          <a:prstGeom prst="rightArrow">
            <a:avLst>
              <a:gd name="adj1" fmla="val 50000"/>
              <a:gd name="adj2" fmla="val 5963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C05CC861-6369-E64F-837F-066D4D5519AE}"/>
              </a:ext>
            </a:extLst>
          </p:cNvPr>
          <p:cNvSpPr/>
          <p:nvPr/>
        </p:nvSpPr>
        <p:spPr>
          <a:xfrm rot="2700000">
            <a:off x="3265863" y="2104260"/>
            <a:ext cx="307264" cy="307264"/>
          </a:xfrm>
          <a:prstGeom prst="plus">
            <a:avLst>
              <a:gd name="adj" fmla="val 451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36B8A0-15D1-2B44-85D3-4F3CC55437AB}"/>
              </a:ext>
            </a:extLst>
          </p:cNvPr>
          <p:cNvSpPr/>
          <p:nvPr/>
        </p:nvSpPr>
        <p:spPr>
          <a:xfrm>
            <a:off x="3948995" y="1895671"/>
            <a:ext cx="1194229" cy="214775"/>
          </a:xfrm>
          <a:prstGeom prst="rightArrow">
            <a:avLst>
              <a:gd name="adj1" fmla="val 31979"/>
              <a:gd name="adj2" fmla="val 8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0F32EEF-6102-3D45-BD02-4C805D2244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68" r="68841" b="24285"/>
          <a:stretch/>
        </p:blipFill>
        <p:spPr>
          <a:xfrm>
            <a:off x="3469489" y="2546267"/>
            <a:ext cx="680003" cy="3436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CD1635F-3BF3-3D4E-B89D-9DF4E2819CB0}"/>
              </a:ext>
            </a:extLst>
          </p:cNvPr>
          <p:cNvSpPr txBox="1"/>
          <p:nvPr/>
        </p:nvSpPr>
        <p:spPr>
          <a:xfrm>
            <a:off x="3625181" y="1617211"/>
            <a:ext cx="169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6179CA-3E2F-9F49-B26A-A9ABE554F6D0}"/>
              </a:ext>
            </a:extLst>
          </p:cNvPr>
          <p:cNvSpPr txBox="1"/>
          <p:nvPr/>
        </p:nvSpPr>
        <p:spPr>
          <a:xfrm>
            <a:off x="87026" y="1108464"/>
            <a:ext cx="3113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500" b="1" dirty="0"/>
              <a:t>Real-world Requirements</a:t>
            </a:r>
            <a:r>
              <a:rPr lang="en-CN" sz="15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500" dirty="0"/>
              <a:t>Inference with low latency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B46A17-224D-8A41-8114-114CA228CD0E}"/>
              </a:ext>
            </a:extLst>
          </p:cNvPr>
          <p:cNvSpPr/>
          <p:nvPr/>
        </p:nvSpPr>
        <p:spPr>
          <a:xfrm>
            <a:off x="118845" y="3294185"/>
            <a:ext cx="8814140" cy="175846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9E6921-46D2-8A41-9DE1-337F2830CE13}"/>
              </a:ext>
            </a:extLst>
          </p:cNvPr>
          <p:cNvCxnSpPr>
            <a:cxnSpLocks/>
          </p:cNvCxnSpPr>
          <p:nvPr/>
        </p:nvCxnSpPr>
        <p:spPr>
          <a:xfrm flipH="1">
            <a:off x="317272" y="2801216"/>
            <a:ext cx="5198364" cy="49296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AC8BA7-F21D-7544-A079-7C834A611FB5}"/>
              </a:ext>
            </a:extLst>
          </p:cNvPr>
          <p:cNvCxnSpPr>
            <a:cxnSpLocks/>
          </p:cNvCxnSpPr>
          <p:nvPr/>
        </p:nvCxnSpPr>
        <p:spPr>
          <a:xfrm>
            <a:off x="8496300" y="2793654"/>
            <a:ext cx="347434" cy="58722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2C3E4A-25CB-4341-801F-DE94671E0D97}"/>
              </a:ext>
            </a:extLst>
          </p:cNvPr>
          <p:cNvGrpSpPr/>
          <p:nvPr/>
        </p:nvGrpSpPr>
        <p:grpSpPr>
          <a:xfrm>
            <a:off x="3033342" y="3319563"/>
            <a:ext cx="3114191" cy="1560524"/>
            <a:chOff x="317272" y="3319563"/>
            <a:chExt cx="3114191" cy="15605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5F75457-AE1E-4440-A2BE-C7EE1D07B521}"/>
                </a:ext>
              </a:extLst>
            </p:cNvPr>
            <p:cNvGrpSpPr/>
            <p:nvPr/>
          </p:nvGrpSpPr>
          <p:grpSpPr>
            <a:xfrm>
              <a:off x="317272" y="3622129"/>
              <a:ext cx="3114191" cy="1257958"/>
              <a:chOff x="200042" y="3622129"/>
              <a:chExt cx="3114191" cy="125795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F4BAE63-B5F9-EB45-87A4-015B3C143E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937" t="29921" r="12005" b="35634"/>
              <a:stretch/>
            </p:blipFill>
            <p:spPr bwMode="auto">
              <a:xfrm>
                <a:off x="1765385" y="3622129"/>
                <a:ext cx="1548848" cy="1257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DAD2A665-DE76-6941-9D56-B2DCB43DC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4" t="29894" r="59947" b="35661"/>
              <a:stretch/>
            </p:blipFill>
            <p:spPr bwMode="auto">
              <a:xfrm>
                <a:off x="200042" y="3622129"/>
                <a:ext cx="1548848" cy="1257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4388C4AB-5E97-FA46-AB54-2A4DE81A12DB}"/>
                  </a:ext>
                </a:extLst>
              </p:cNvPr>
              <p:cNvSpPr/>
              <p:nvPr/>
            </p:nvSpPr>
            <p:spPr>
              <a:xfrm>
                <a:off x="1597851" y="4202451"/>
                <a:ext cx="302078" cy="163286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2CE13E-996E-0D4F-BA29-98310055473C}"/>
                </a:ext>
              </a:extLst>
            </p:cNvPr>
            <p:cNvSpPr txBox="1"/>
            <p:nvPr/>
          </p:nvSpPr>
          <p:spPr>
            <a:xfrm>
              <a:off x="430778" y="3319563"/>
              <a:ext cx="292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Image Super-Resolution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740CB-3A57-F94E-8101-9FF26334238F}"/>
              </a:ext>
            </a:extLst>
          </p:cNvPr>
          <p:cNvGrpSpPr/>
          <p:nvPr/>
        </p:nvGrpSpPr>
        <p:grpSpPr>
          <a:xfrm>
            <a:off x="75455" y="3319563"/>
            <a:ext cx="2927056" cy="1573792"/>
            <a:chOff x="3411685" y="3319563"/>
            <a:chExt cx="2927056" cy="1573792"/>
          </a:xfrm>
        </p:grpSpPr>
        <p:pic>
          <p:nvPicPr>
            <p:cNvPr id="1032" name="Picture 8" descr="Google just turned your phone into a real-time translator | TechRadar">
              <a:extLst>
                <a:ext uri="{FF2B5EF4-FFF2-40B4-BE49-F238E27FC236}">
                  <a16:creationId xmlns:a16="http://schemas.microsoft.com/office/drawing/2014/main" id="{1A4A858F-7753-1247-8A90-1C74640DB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4" r="3344" b="18494"/>
            <a:stretch/>
          </p:blipFill>
          <p:spPr bwMode="auto">
            <a:xfrm>
              <a:off x="3735544" y="3622129"/>
              <a:ext cx="2366774" cy="127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961FE6-DED2-A943-81B4-E0FEC000DB2B}"/>
                </a:ext>
              </a:extLst>
            </p:cNvPr>
            <p:cNvSpPr txBox="1"/>
            <p:nvPr/>
          </p:nvSpPr>
          <p:spPr>
            <a:xfrm>
              <a:off x="3411685" y="3319563"/>
              <a:ext cx="2927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Real-time Translation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EE3C148-69AC-DF40-B734-03A34B4B00D3}"/>
              </a:ext>
            </a:extLst>
          </p:cNvPr>
          <p:cNvSpPr txBox="1"/>
          <p:nvPr/>
        </p:nvSpPr>
        <p:spPr>
          <a:xfrm>
            <a:off x="6082621" y="3319563"/>
            <a:ext cx="292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Autonomous</a:t>
            </a:r>
            <a:r>
              <a:rPr lang="en-CN" dirty="0"/>
              <a:t> Driving</a:t>
            </a:r>
          </a:p>
        </p:txBody>
      </p:sp>
      <p:sp>
        <p:nvSpPr>
          <p:cNvPr id="54" name="灯片编号占位符 1">
            <a:extLst>
              <a:ext uri="{FF2B5EF4-FFF2-40B4-BE49-F238E27FC236}">
                <a16:creationId xmlns:a16="http://schemas.microsoft.com/office/drawing/2014/main" id="{FF0ECEAE-9DE3-094C-B5F9-27AA4FAC5DCC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BEB4A2-657F-3B48-8968-285CF55F8310}"/>
              </a:ext>
            </a:extLst>
          </p:cNvPr>
          <p:cNvSpPr txBox="1"/>
          <p:nvPr/>
        </p:nvSpPr>
        <p:spPr>
          <a:xfrm>
            <a:off x="19488" y="2175942"/>
            <a:ext cx="28588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400" b="1" dirty="0"/>
              <a:t>Limitations of using cloud</a:t>
            </a:r>
            <a:r>
              <a:rPr lang="en-CN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Without internet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Privacy perserving</a:t>
            </a:r>
          </a:p>
        </p:txBody>
      </p:sp>
    </p:spTree>
    <p:extLst>
      <p:ext uri="{BB962C8B-B14F-4D97-AF65-F5344CB8AC3E}">
        <p14:creationId xmlns:p14="http://schemas.microsoft.com/office/powerpoint/2010/main" val="102027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577F77E-84BA-8345-BD9B-6A97057E2127}"/>
              </a:ext>
            </a:extLst>
          </p:cNvPr>
          <p:cNvGrpSpPr/>
          <p:nvPr/>
        </p:nvGrpSpPr>
        <p:grpSpPr>
          <a:xfrm>
            <a:off x="4868732" y="3358071"/>
            <a:ext cx="1426528" cy="1064506"/>
            <a:chOff x="4971348" y="3931474"/>
            <a:chExt cx="1222774" cy="912460"/>
          </a:xfrm>
        </p:grpSpPr>
        <p:pic>
          <p:nvPicPr>
            <p:cNvPr id="3076" name="Picture 4" descr="Knowledge Distillation: Theory and End to End Case Study">
              <a:extLst>
                <a:ext uri="{FF2B5EF4-FFF2-40B4-BE49-F238E27FC236}">
                  <a16:creationId xmlns:a16="http://schemas.microsoft.com/office/drawing/2014/main" id="{D04924C9-AAE6-E140-976C-CF5F358F0B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1" r="57559" b="29614"/>
            <a:stretch/>
          </p:blipFill>
          <p:spPr bwMode="auto">
            <a:xfrm>
              <a:off x="4971348" y="3931474"/>
              <a:ext cx="1222774" cy="878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51A579-AF4F-F040-A88C-81ABC9DDE52F}"/>
                </a:ext>
              </a:extLst>
            </p:cNvPr>
            <p:cNvSpPr/>
            <p:nvPr/>
          </p:nvSpPr>
          <p:spPr>
            <a:xfrm rot="5400000">
              <a:off x="5674016" y="4667063"/>
              <a:ext cx="114300" cy="23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6A95788-94D8-F149-BD58-19CB72CA3C05}"/>
                </a:ext>
              </a:extLst>
            </p:cNvPr>
            <p:cNvSpPr/>
            <p:nvPr/>
          </p:nvSpPr>
          <p:spPr>
            <a:xfrm rot="5400000">
              <a:off x="5603407" y="3771306"/>
              <a:ext cx="175701" cy="514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7C8164-31EC-C344-8BA7-34F4D112986A}"/>
              </a:ext>
            </a:extLst>
          </p:cNvPr>
          <p:cNvGrpSpPr/>
          <p:nvPr/>
        </p:nvGrpSpPr>
        <p:grpSpPr>
          <a:xfrm>
            <a:off x="7143741" y="3414752"/>
            <a:ext cx="814298" cy="893525"/>
            <a:chOff x="6751693" y="3963733"/>
            <a:chExt cx="697990" cy="765901"/>
          </a:xfrm>
        </p:grpSpPr>
        <p:pic>
          <p:nvPicPr>
            <p:cNvPr id="65" name="Picture 4" descr="Knowledge Distillation: Theory and End to End Case Study">
              <a:extLst>
                <a:ext uri="{FF2B5EF4-FFF2-40B4-BE49-F238E27FC236}">
                  <a16:creationId xmlns:a16="http://schemas.microsoft.com/office/drawing/2014/main" id="{FF30280D-A3F1-3148-9FA2-993C94187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80" t="22181" r="23194" b="35891"/>
            <a:stretch/>
          </p:blipFill>
          <p:spPr bwMode="auto">
            <a:xfrm>
              <a:off x="6751693" y="3965511"/>
              <a:ext cx="697990" cy="76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F02A5C-02AC-EB4C-9884-2D2794CAFE2D}"/>
                </a:ext>
              </a:extLst>
            </p:cNvPr>
            <p:cNvSpPr/>
            <p:nvPr/>
          </p:nvSpPr>
          <p:spPr>
            <a:xfrm rot="5400000">
              <a:off x="7031119" y="3794290"/>
              <a:ext cx="175701" cy="514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CFAC818-C1E3-F645-85CB-A43CFD79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7374" y="-210925"/>
            <a:ext cx="1340015" cy="2202339"/>
          </a:xfrm>
          <a:prstGeom prst="rect">
            <a:avLst/>
          </a:prstGeom>
        </p:spPr>
      </p:pic>
      <p:sp>
        <p:nvSpPr>
          <p:cNvPr id="2" name="文本框 26">
            <a:extLst>
              <a:ext uri="{FF2B5EF4-FFF2-40B4-BE49-F238E27FC236}">
                <a16:creationId xmlns:a16="http://schemas.microsoft.com/office/drawing/2014/main" id="{A69112EB-53DF-A24C-AA3A-5581FE38A9F9}"/>
              </a:ext>
            </a:extLst>
          </p:cNvPr>
          <p:cNvSpPr txBox="1"/>
          <p:nvPr/>
        </p:nvSpPr>
        <p:spPr>
          <a:xfrm>
            <a:off x="1335731" y="89146"/>
            <a:ext cx="6929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Solutions to Obtain Compact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379D-FBBB-F145-A204-AA0FA0BA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85" y="2550579"/>
            <a:ext cx="3863521" cy="946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0B9F3-2A8C-1446-8306-AB30EB25A310}"/>
              </a:ext>
            </a:extLst>
          </p:cNvPr>
          <p:cNvSpPr txBox="1"/>
          <p:nvPr/>
        </p:nvSpPr>
        <p:spPr>
          <a:xfrm>
            <a:off x="325664" y="599680"/>
            <a:ext cx="216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Efficient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E77CC-F101-3F4B-8B8F-39ADFA460326}"/>
              </a:ext>
            </a:extLst>
          </p:cNvPr>
          <p:cNvSpPr txBox="1"/>
          <p:nvPr/>
        </p:nvSpPr>
        <p:spPr>
          <a:xfrm>
            <a:off x="325664" y="1690158"/>
            <a:ext cx="216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Model Pruning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C01D1-0AAF-C345-9064-2DE1EA0FD5B9}"/>
              </a:ext>
            </a:extLst>
          </p:cNvPr>
          <p:cNvSpPr txBox="1"/>
          <p:nvPr/>
        </p:nvSpPr>
        <p:spPr>
          <a:xfrm>
            <a:off x="325664" y="2542082"/>
            <a:ext cx="216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Quantization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AD570-3328-C544-9C9F-F404908E06F6}"/>
              </a:ext>
            </a:extLst>
          </p:cNvPr>
          <p:cNvSpPr txBox="1"/>
          <p:nvPr/>
        </p:nvSpPr>
        <p:spPr>
          <a:xfrm>
            <a:off x="325664" y="3482183"/>
            <a:ext cx="414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Effective Training Method (e.g., Distillation)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5E2D6-1D1B-5E4D-A012-2246C07104FC}"/>
              </a:ext>
            </a:extLst>
          </p:cNvPr>
          <p:cNvSpPr txBox="1"/>
          <p:nvPr/>
        </p:nvSpPr>
        <p:spPr>
          <a:xfrm>
            <a:off x="325663" y="4345296"/>
            <a:ext cx="494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Sparse Convolution &amp; Low Rank Approximation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C70773-4A10-C445-B0F4-9BBC79CDD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30" y="608563"/>
            <a:ext cx="2168072" cy="8554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B8F7B-B177-B24E-B35C-AAC4100A89D9}"/>
              </a:ext>
            </a:extLst>
          </p:cNvPr>
          <p:cNvSpPr txBox="1"/>
          <p:nvPr/>
        </p:nvSpPr>
        <p:spPr>
          <a:xfrm>
            <a:off x="3679685" y="1488119"/>
            <a:ext cx="1592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MobileNet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60BFEF-D1E0-FA4A-8809-FCF5F53CF79D}"/>
              </a:ext>
            </a:extLst>
          </p:cNvPr>
          <p:cNvSpPr txBox="1"/>
          <p:nvPr/>
        </p:nvSpPr>
        <p:spPr>
          <a:xfrm>
            <a:off x="6623879" y="1488119"/>
            <a:ext cx="1592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EfficientNet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17A5B-2460-FD45-AD67-C0A3269F1A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840" b="30477"/>
          <a:stretch/>
        </p:blipFill>
        <p:spPr>
          <a:xfrm>
            <a:off x="4224566" y="1692862"/>
            <a:ext cx="1023709" cy="8220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2FE8ED-6708-4F40-8227-C836C6B92453}"/>
              </a:ext>
            </a:extLst>
          </p:cNvPr>
          <p:cNvSpPr/>
          <p:nvPr/>
        </p:nvSpPr>
        <p:spPr>
          <a:xfrm>
            <a:off x="5184775" y="1999850"/>
            <a:ext cx="8722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1DA5A74-B1EC-D643-A905-CB96BC7B9B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70" b="26883"/>
          <a:stretch/>
        </p:blipFill>
        <p:spPr>
          <a:xfrm>
            <a:off x="5802681" y="1656300"/>
            <a:ext cx="949012" cy="86453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C2F59C-0BE8-9E4E-9679-6AB94E47E602}"/>
              </a:ext>
            </a:extLst>
          </p:cNvPr>
          <p:cNvSpPr/>
          <p:nvPr/>
        </p:nvSpPr>
        <p:spPr>
          <a:xfrm>
            <a:off x="5793156" y="1908743"/>
            <a:ext cx="114300" cy="61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D19FBB4-2229-574D-BD50-886B156EAD4E}"/>
              </a:ext>
            </a:extLst>
          </p:cNvPr>
          <p:cNvSpPr/>
          <p:nvPr/>
        </p:nvSpPr>
        <p:spPr>
          <a:xfrm>
            <a:off x="5228388" y="2184000"/>
            <a:ext cx="564768" cy="100061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78ED21-A0F5-664D-9849-B45A88649A62}"/>
              </a:ext>
            </a:extLst>
          </p:cNvPr>
          <p:cNvSpPr txBox="1"/>
          <p:nvPr/>
        </p:nvSpPr>
        <p:spPr>
          <a:xfrm>
            <a:off x="4702944" y="1959435"/>
            <a:ext cx="1592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Pruning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2E54CDA-A1E6-0346-96BD-1DD4441DE707}"/>
              </a:ext>
            </a:extLst>
          </p:cNvPr>
          <p:cNvCxnSpPr/>
          <p:nvPr/>
        </p:nvCxnSpPr>
        <p:spPr>
          <a:xfrm>
            <a:off x="433137" y="1690158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6CBA9F-F745-2146-81E5-03CFAFECB969}"/>
              </a:ext>
            </a:extLst>
          </p:cNvPr>
          <p:cNvCxnSpPr/>
          <p:nvPr/>
        </p:nvCxnSpPr>
        <p:spPr>
          <a:xfrm>
            <a:off x="433136" y="2554332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8A8B457-4018-1249-8BFF-B6FC832DA3F9}"/>
              </a:ext>
            </a:extLst>
          </p:cNvPr>
          <p:cNvCxnSpPr/>
          <p:nvPr/>
        </p:nvCxnSpPr>
        <p:spPr>
          <a:xfrm>
            <a:off x="433135" y="3488624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eft-Right Arrow 73">
            <a:extLst>
              <a:ext uri="{FF2B5EF4-FFF2-40B4-BE49-F238E27FC236}">
                <a16:creationId xmlns:a16="http://schemas.microsoft.com/office/drawing/2014/main" id="{C62C18F3-4E2B-4E4D-A90F-AAE6671EFB82}"/>
              </a:ext>
            </a:extLst>
          </p:cNvPr>
          <p:cNvSpPr/>
          <p:nvPr/>
        </p:nvSpPr>
        <p:spPr>
          <a:xfrm>
            <a:off x="6329425" y="3870527"/>
            <a:ext cx="844237" cy="132102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05D4E0-06F6-B44D-B463-63476939F76F}"/>
              </a:ext>
            </a:extLst>
          </p:cNvPr>
          <p:cNvSpPr txBox="1"/>
          <p:nvPr/>
        </p:nvSpPr>
        <p:spPr>
          <a:xfrm>
            <a:off x="5952115" y="3478674"/>
            <a:ext cx="159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 dirty="0"/>
              <a:t>Knowledge</a:t>
            </a:r>
          </a:p>
          <a:p>
            <a:pPr algn="ctr"/>
            <a:r>
              <a:rPr lang="en-CN" sz="1000" dirty="0"/>
              <a:t>Distillation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812F6AC-537C-FA42-AFFE-B30AAB1D63FB}"/>
              </a:ext>
            </a:extLst>
          </p:cNvPr>
          <p:cNvCxnSpPr/>
          <p:nvPr/>
        </p:nvCxnSpPr>
        <p:spPr>
          <a:xfrm>
            <a:off x="433135" y="4382983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4A7EC7A-902D-3D4B-A93A-13D6C19A048D}"/>
              </a:ext>
            </a:extLst>
          </p:cNvPr>
          <p:cNvSpPr txBox="1"/>
          <p:nvPr/>
        </p:nvSpPr>
        <p:spPr>
          <a:xfrm>
            <a:off x="4100297" y="3482982"/>
            <a:ext cx="159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Teacher</a:t>
            </a:r>
          </a:p>
          <a:p>
            <a:pPr algn="ctr"/>
            <a:r>
              <a:rPr lang="en-CN" sz="800" dirty="0"/>
              <a:t>Model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0FF03F-A532-204A-A23B-F59123A7CE62}"/>
              </a:ext>
            </a:extLst>
          </p:cNvPr>
          <p:cNvSpPr txBox="1"/>
          <p:nvPr/>
        </p:nvSpPr>
        <p:spPr>
          <a:xfrm>
            <a:off x="7096165" y="3470417"/>
            <a:ext cx="159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800" dirty="0"/>
              <a:t>Student</a:t>
            </a:r>
          </a:p>
          <a:p>
            <a:pPr algn="ctr"/>
            <a:r>
              <a:rPr lang="en-CN" sz="800" dirty="0"/>
              <a:t>Model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B3A845-7629-CE4B-A487-2486489F7406}"/>
              </a:ext>
            </a:extLst>
          </p:cNvPr>
          <p:cNvSpPr/>
          <p:nvPr/>
        </p:nvSpPr>
        <p:spPr>
          <a:xfrm>
            <a:off x="4600697" y="2500142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47D5F0-F33A-7541-99F0-86E15FDFC9D3}"/>
              </a:ext>
            </a:extLst>
          </p:cNvPr>
          <p:cNvSpPr/>
          <p:nvPr/>
        </p:nvSpPr>
        <p:spPr>
          <a:xfrm>
            <a:off x="4661022" y="2509667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699AE0-EECD-4849-87F5-7340B8C22338}"/>
              </a:ext>
            </a:extLst>
          </p:cNvPr>
          <p:cNvSpPr/>
          <p:nvPr/>
        </p:nvSpPr>
        <p:spPr>
          <a:xfrm>
            <a:off x="4822947" y="2490617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13F36CB-9F85-F340-AFA6-0F1B8C7EA3C8}"/>
              </a:ext>
            </a:extLst>
          </p:cNvPr>
          <p:cNvSpPr/>
          <p:nvPr/>
        </p:nvSpPr>
        <p:spPr>
          <a:xfrm>
            <a:off x="4851522" y="2509667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625034-13DC-D945-B295-4CA1B7666DD7}"/>
              </a:ext>
            </a:extLst>
          </p:cNvPr>
          <p:cNvSpPr/>
          <p:nvPr/>
        </p:nvSpPr>
        <p:spPr>
          <a:xfrm>
            <a:off x="6114748" y="2497368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E97B108-7A13-5343-A6C5-8F2E38615623}"/>
              </a:ext>
            </a:extLst>
          </p:cNvPr>
          <p:cNvSpPr/>
          <p:nvPr/>
        </p:nvSpPr>
        <p:spPr>
          <a:xfrm>
            <a:off x="6335775" y="2493792"/>
            <a:ext cx="5835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078" name="Picture 6" descr="Accelerating Inference with Sparsity Using the NVIDIA Ampere Architecture  and NVIDIA TensorRT | NVIDIA Technical Blog">
            <a:extLst>
              <a:ext uri="{FF2B5EF4-FFF2-40B4-BE49-F238E27FC236}">
                <a16:creationId xmlns:a16="http://schemas.microsoft.com/office/drawing/2014/main" id="{28A8FE6F-F681-E44B-A1DA-D2FBA61D6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12385" r="5504" b="24330"/>
          <a:stretch/>
        </p:blipFill>
        <p:spPr bwMode="auto">
          <a:xfrm>
            <a:off x="5581996" y="4391756"/>
            <a:ext cx="1944953" cy="7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灯片编号占位符 1">
            <a:extLst>
              <a:ext uri="{FF2B5EF4-FFF2-40B4-BE49-F238E27FC236}">
                <a16:creationId xmlns:a16="http://schemas.microsoft.com/office/drawing/2014/main" id="{5FD79F03-E792-224E-A013-4FB0F0A60066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33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飞桨PaddlePaddle - 知乎">
            <a:extLst>
              <a:ext uri="{FF2B5EF4-FFF2-40B4-BE49-F238E27FC236}">
                <a16:creationId xmlns:a16="http://schemas.microsoft.com/office/drawing/2014/main" id="{BD98E971-8C1A-6248-9C21-E65AF9C2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10" y="1750815"/>
            <a:ext cx="1742606" cy="174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pload.wikimedia.org/wikipedia/commons/thumb/5/...">
            <a:extLst>
              <a:ext uri="{FF2B5EF4-FFF2-40B4-BE49-F238E27FC236}">
                <a16:creationId xmlns:a16="http://schemas.microsoft.com/office/drawing/2014/main" id="{4C7B626F-72B4-AA4A-8607-36BD615E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58" y="1027837"/>
            <a:ext cx="2701440" cy="108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6">
            <a:extLst>
              <a:ext uri="{FF2B5EF4-FFF2-40B4-BE49-F238E27FC236}">
                <a16:creationId xmlns:a16="http://schemas.microsoft.com/office/drawing/2014/main" id="{A6353DF9-0856-E748-883C-F1388637CDCB}"/>
              </a:ext>
            </a:extLst>
          </p:cNvPr>
          <p:cNvSpPr txBox="1"/>
          <p:nvPr/>
        </p:nvSpPr>
        <p:spPr>
          <a:xfrm>
            <a:off x="1335731" y="89146"/>
            <a:ext cx="6929038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Popular Platforms for Model Compression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56F26-59E9-D840-BEEA-12638C654A9D}"/>
              </a:ext>
            </a:extLst>
          </p:cNvPr>
          <p:cNvCxnSpPr/>
          <p:nvPr/>
        </p:nvCxnSpPr>
        <p:spPr>
          <a:xfrm>
            <a:off x="433137" y="2067811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7FF16E-49A8-D14B-BF6E-45ECF3DE2836}"/>
              </a:ext>
            </a:extLst>
          </p:cNvPr>
          <p:cNvCxnSpPr/>
          <p:nvPr/>
        </p:nvCxnSpPr>
        <p:spPr>
          <a:xfrm>
            <a:off x="433136" y="3151733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A4CCA2-08E6-1347-9F3A-3A960186F746}"/>
              </a:ext>
            </a:extLst>
          </p:cNvPr>
          <p:cNvCxnSpPr/>
          <p:nvPr/>
        </p:nvCxnSpPr>
        <p:spPr>
          <a:xfrm>
            <a:off x="452387" y="4235656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TensorFlow - Wikipedia">
            <a:extLst>
              <a:ext uri="{FF2B5EF4-FFF2-40B4-BE49-F238E27FC236}">
                <a16:creationId xmlns:a16="http://schemas.microsoft.com/office/drawing/2014/main" id="{6EEC24F7-CCBE-7646-B6D3-2AB61702F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39" y="3073922"/>
            <a:ext cx="1745477" cy="11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C76A6AF0-71EE-D342-BAAE-E5D6F24B9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1" b="40412"/>
          <a:stretch/>
        </p:blipFill>
        <p:spPr bwMode="auto">
          <a:xfrm>
            <a:off x="5088243" y="4493790"/>
            <a:ext cx="1862468" cy="41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4F87ED-C4AA-DF46-B65E-1937A34E0192}"/>
              </a:ext>
            </a:extLst>
          </p:cNvPr>
          <p:cNvCxnSpPr/>
          <p:nvPr/>
        </p:nvCxnSpPr>
        <p:spPr>
          <a:xfrm>
            <a:off x="433136" y="983889"/>
            <a:ext cx="82392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59BFF8-C733-8C48-92CE-B6EF94721233}"/>
              </a:ext>
            </a:extLst>
          </p:cNvPr>
          <p:cNvSpPr txBox="1"/>
          <p:nvPr/>
        </p:nvSpPr>
        <p:spPr>
          <a:xfrm>
            <a:off x="1043012" y="619634"/>
            <a:ext cx="213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/>
              <a:t>Company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1C599-F2DD-3D41-A7A1-111C91A858BC}"/>
              </a:ext>
            </a:extLst>
          </p:cNvPr>
          <p:cNvSpPr txBox="1"/>
          <p:nvPr/>
        </p:nvSpPr>
        <p:spPr>
          <a:xfrm>
            <a:off x="4954036" y="619634"/>
            <a:ext cx="213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 dirty="0"/>
              <a:t>Platform or Toolkit</a:t>
            </a:r>
          </a:p>
        </p:txBody>
      </p:sp>
      <p:pic>
        <p:nvPicPr>
          <p:cNvPr id="2058" name="Picture 10" descr="it-sa 365 | Microsoft Deutschland GmbH">
            <a:extLst>
              <a:ext uri="{FF2B5EF4-FFF2-40B4-BE49-F238E27FC236}">
                <a16:creationId xmlns:a16="http://schemas.microsoft.com/office/drawing/2014/main" id="{6BB0C70F-54BB-A34C-9819-07CDEE8D2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t="30694" r="13739" b="31462"/>
          <a:stretch/>
        </p:blipFill>
        <p:spPr bwMode="auto">
          <a:xfrm>
            <a:off x="1420403" y="1358923"/>
            <a:ext cx="1449563" cy="3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idu to open second AI research center in Silicon Valley - SiliconANGLE">
            <a:extLst>
              <a:ext uri="{FF2B5EF4-FFF2-40B4-BE49-F238E27FC236}">
                <a16:creationId xmlns:a16="http://schemas.microsoft.com/office/drawing/2014/main" id="{28E3114A-3694-6144-A7F9-077E1801D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t="36792" r="21032" b="39439"/>
          <a:stretch/>
        </p:blipFill>
        <p:spPr bwMode="auto">
          <a:xfrm>
            <a:off x="1207547" y="2362748"/>
            <a:ext cx="1875274" cy="44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Research">
            <a:extLst>
              <a:ext uri="{FF2B5EF4-FFF2-40B4-BE49-F238E27FC236}">
                <a16:creationId xmlns:a16="http://schemas.microsoft.com/office/drawing/2014/main" id="{035796FD-5AF0-9847-A884-13C629A93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12" y="3413734"/>
            <a:ext cx="2437944" cy="58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uckerberg macht Ernst: Facebook heißt jetzt Meta">
            <a:extLst>
              <a:ext uri="{FF2B5EF4-FFF2-40B4-BE49-F238E27FC236}">
                <a16:creationId xmlns:a16="http://schemas.microsoft.com/office/drawing/2014/main" id="{18B8CA4B-8037-4847-9117-5AD773AB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t="34500" r="11913" b="33562"/>
          <a:stretch/>
        </p:blipFill>
        <p:spPr bwMode="auto">
          <a:xfrm>
            <a:off x="1662477" y="4573149"/>
            <a:ext cx="1070332" cy="2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id="{7DCA34A5-A2A0-F24E-A6D5-7BB576236197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87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44DE016C-2767-1646-A305-3AEE78812AB1}"/>
              </a:ext>
            </a:extLst>
          </p:cNvPr>
          <p:cNvSpPr txBox="1"/>
          <p:nvPr/>
        </p:nvSpPr>
        <p:spPr>
          <a:xfrm>
            <a:off x="1225203" y="89146"/>
            <a:ext cx="6929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300" b="1" dirty="0">
                <a:solidFill>
                  <a:srgbClr val="04325F"/>
                </a:solidFill>
              </a:rPr>
              <a:t>Outline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74E4C-673A-6D49-A766-1BA9CAA8B3B1}"/>
              </a:ext>
            </a:extLst>
          </p:cNvPr>
          <p:cNvSpPr/>
          <p:nvPr/>
        </p:nvSpPr>
        <p:spPr>
          <a:xfrm>
            <a:off x="4059403" y="682218"/>
            <a:ext cx="2682909" cy="58096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Compact Model</a:t>
            </a:r>
          </a:p>
          <a:p>
            <a:pPr algn="ctr"/>
            <a:r>
              <a:rPr lang="en-CN" dirty="0">
                <a:solidFill>
                  <a:schemeClr val="tx1"/>
                </a:solidFill>
              </a:rPr>
              <a:t>(Redundancy Reduction)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A6930B-E4AC-CE42-8749-49A4B8C8B0F9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3683789" y="1263184"/>
            <a:ext cx="1717069" cy="339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619418-0AD0-9E49-AD4A-12A13B65D0A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5400858" y="1263184"/>
            <a:ext cx="1880016" cy="339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6DDE02-3271-AD47-90EA-6FA07CB16AC7}"/>
              </a:ext>
            </a:extLst>
          </p:cNvPr>
          <p:cNvGrpSpPr/>
          <p:nvPr/>
        </p:nvGrpSpPr>
        <p:grpSpPr>
          <a:xfrm>
            <a:off x="2505514" y="2878843"/>
            <a:ext cx="1080958" cy="962615"/>
            <a:chOff x="3947014" y="1086841"/>
            <a:chExt cx="1397330" cy="12443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AD869F-750D-4C43-95F5-ECA8392A7A37}"/>
                </a:ext>
              </a:extLst>
            </p:cNvPr>
            <p:cNvGrpSpPr/>
            <p:nvPr/>
          </p:nvGrpSpPr>
          <p:grpSpPr>
            <a:xfrm>
              <a:off x="3947014" y="1086841"/>
              <a:ext cx="1397330" cy="1006487"/>
              <a:chOff x="816479" y="1396054"/>
              <a:chExt cx="1397330" cy="10064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8110A30-7C9B-544A-847A-53F406B9D5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569"/>
              <a:stretch/>
            </p:blipFill>
            <p:spPr>
              <a:xfrm>
                <a:off x="888817" y="1656825"/>
                <a:ext cx="1235998" cy="534053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47A119C-8C81-2741-82C6-D8348A2518A0}"/>
                  </a:ext>
                </a:extLst>
              </p:cNvPr>
              <p:cNvSpPr/>
              <p:nvPr/>
            </p:nvSpPr>
            <p:spPr>
              <a:xfrm>
                <a:off x="816479" y="1396054"/>
                <a:ext cx="1397330" cy="10064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55E8C2-64D9-B844-8FAA-1D70D142CC7B}"/>
                  </a:ext>
                </a:extLst>
              </p:cNvPr>
              <p:cNvSpPr txBox="1"/>
              <p:nvPr/>
            </p:nvSpPr>
            <p:spPr>
              <a:xfrm>
                <a:off x="846110" y="1533068"/>
                <a:ext cx="1350628" cy="1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400" dirty="0"/>
                  <a:t>Neural Architecture Transformer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4BAE81-2670-754B-9F1E-432BED76FCB4}"/>
                </a:ext>
              </a:extLst>
            </p:cNvPr>
            <p:cNvSpPr txBox="1"/>
            <p:nvPr/>
          </p:nvSpPr>
          <p:spPr>
            <a:xfrm>
              <a:off x="4072762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NeurIPS’19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3737C-80A4-714B-BE15-9DFEE50C0010}"/>
              </a:ext>
            </a:extLst>
          </p:cNvPr>
          <p:cNvGrpSpPr/>
          <p:nvPr/>
        </p:nvGrpSpPr>
        <p:grpSpPr>
          <a:xfrm>
            <a:off x="3828426" y="2880777"/>
            <a:ext cx="1080957" cy="958746"/>
            <a:chOff x="5605048" y="1091842"/>
            <a:chExt cx="1397330" cy="12393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5BB29C-D3E5-D146-99C6-E19AFB310FCE}"/>
                </a:ext>
              </a:extLst>
            </p:cNvPr>
            <p:cNvGrpSpPr/>
            <p:nvPr/>
          </p:nvGrpSpPr>
          <p:grpSpPr>
            <a:xfrm>
              <a:off x="5605048" y="1091842"/>
              <a:ext cx="1397330" cy="1006487"/>
              <a:chOff x="2473861" y="1369525"/>
              <a:chExt cx="1397330" cy="100648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F869764-CF08-FB49-9072-CBFA729EF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7818" y="1504164"/>
                <a:ext cx="1223247" cy="737210"/>
              </a:xfrm>
              <a:prstGeom prst="rect">
                <a:avLst/>
              </a:prstGeom>
            </p:spPr>
          </p:pic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EC69300-C5C5-2D49-B994-3223FC8FB801}"/>
                  </a:ext>
                </a:extLst>
              </p:cNvPr>
              <p:cNvSpPr/>
              <p:nvPr/>
            </p:nvSpPr>
            <p:spPr>
              <a:xfrm>
                <a:off x="2473861" y="1369525"/>
                <a:ext cx="1397330" cy="10064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39DF47-8EFD-E041-9DF4-B9249A6427FE}"/>
                </a:ext>
              </a:extLst>
            </p:cNvPr>
            <p:cNvSpPr txBox="1"/>
            <p:nvPr/>
          </p:nvSpPr>
          <p:spPr>
            <a:xfrm>
              <a:off x="5688656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TPAMI’21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394A75C-5EE4-4D4D-96AD-3E42E10A4D6D}"/>
              </a:ext>
            </a:extLst>
          </p:cNvPr>
          <p:cNvSpPr/>
          <p:nvPr/>
        </p:nvSpPr>
        <p:spPr>
          <a:xfrm>
            <a:off x="2244955" y="2532565"/>
            <a:ext cx="2877668" cy="14189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2808030-9849-E542-888F-EE6A1E5BC7B8}"/>
              </a:ext>
            </a:extLst>
          </p:cNvPr>
          <p:cNvSpPr/>
          <p:nvPr/>
        </p:nvSpPr>
        <p:spPr>
          <a:xfrm>
            <a:off x="5842040" y="2532564"/>
            <a:ext cx="2877668" cy="141899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7DAF1C-8186-6E4C-A74B-97B6479CCBF0}"/>
              </a:ext>
            </a:extLst>
          </p:cNvPr>
          <p:cNvCxnSpPr>
            <a:cxnSpLocks/>
            <a:stCxn id="5" idx="2"/>
            <a:endCxn id="33" idx="0"/>
          </p:cNvCxnSpPr>
          <p:nvPr/>
        </p:nvCxnSpPr>
        <p:spPr>
          <a:xfrm>
            <a:off x="3683789" y="2226036"/>
            <a:ext cx="0" cy="30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6B3145-B23C-564C-A3D0-7E391696DF04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>
            <a:off x="7280874" y="2226035"/>
            <a:ext cx="0" cy="306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1FADB1-E8A9-2E40-BD52-5B64C63E1F6E}"/>
              </a:ext>
            </a:extLst>
          </p:cNvPr>
          <p:cNvGrpSpPr/>
          <p:nvPr/>
        </p:nvGrpSpPr>
        <p:grpSpPr>
          <a:xfrm>
            <a:off x="6088343" y="2890804"/>
            <a:ext cx="1080958" cy="948719"/>
            <a:chOff x="7214481" y="1104804"/>
            <a:chExt cx="1397330" cy="122638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8E389F-40BB-174D-8755-E7300F109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8089" y="1357646"/>
              <a:ext cx="1235092" cy="530842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5219E48-28D9-704B-85FE-FDDF7A49297D}"/>
                </a:ext>
              </a:extLst>
            </p:cNvPr>
            <p:cNvSpPr/>
            <p:nvPr/>
          </p:nvSpPr>
          <p:spPr>
            <a:xfrm>
              <a:off x="7214481" y="1104804"/>
              <a:ext cx="1397330" cy="1006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C1FD55-2F55-8740-A775-DD212AAC3694}"/>
                </a:ext>
              </a:extLst>
            </p:cNvPr>
            <p:cNvSpPr txBox="1"/>
            <p:nvPr/>
          </p:nvSpPr>
          <p:spPr>
            <a:xfrm>
              <a:off x="7303067" y="2084971"/>
              <a:ext cx="12301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CVPR’19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ABB9CE-4692-7642-A351-CC7377E22E02}"/>
              </a:ext>
            </a:extLst>
          </p:cNvPr>
          <p:cNvGrpSpPr/>
          <p:nvPr/>
        </p:nvGrpSpPr>
        <p:grpSpPr>
          <a:xfrm>
            <a:off x="7237291" y="2878843"/>
            <a:ext cx="1490293" cy="1015387"/>
            <a:chOff x="5695983" y="4128113"/>
            <a:chExt cx="1490293" cy="101538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FCB98DC-A472-FE47-8ED9-34D9F4AD1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408" t="-19705" r="13081" b="-21392"/>
            <a:stretch/>
          </p:blipFill>
          <p:spPr>
            <a:xfrm>
              <a:off x="5900651" y="4128114"/>
              <a:ext cx="1080958" cy="729172"/>
            </a:xfrm>
            <a:prstGeom prst="ellipse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7219ACD-C95E-4F40-9F6B-1EB5832661FD}"/>
                </a:ext>
              </a:extLst>
            </p:cNvPr>
            <p:cNvSpPr/>
            <p:nvPr/>
          </p:nvSpPr>
          <p:spPr>
            <a:xfrm>
              <a:off x="5900651" y="4128113"/>
              <a:ext cx="1080958" cy="77860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28CFE0-7ADF-6B45-9404-1A56DA8156F8}"/>
                </a:ext>
              </a:extLst>
            </p:cNvPr>
            <p:cNvSpPr txBox="1"/>
            <p:nvPr/>
          </p:nvSpPr>
          <p:spPr>
            <a:xfrm>
              <a:off x="5695983" y="4897279"/>
              <a:ext cx="14902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000" dirty="0"/>
                <a:t>TPAMI (under review)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FB49773-3826-AB44-AD34-D1F69D54A78A}"/>
              </a:ext>
            </a:extLst>
          </p:cNvPr>
          <p:cNvSpPr txBox="1"/>
          <p:nvPr/>
        </p:nvSpPr>
        <p:spPr>
          <a:xfrm>
            <a:off x="181313" y="814985"/>
            <a:ext cx="195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N" b="1" dirty="0"/>
              <a:t>General Goal:</a:t>
            </a:r>
          </a:p>
        </p:txBody>
      </p:sp>
      <p:sp>
        <p:nvSpPr>
          <p:cNvPr id="58" name="灯片编号占位符 1">
            <a:extLst>
              <a:ext uri="{FF2B5EF4-FFF2-40B4-BE49-F238E27FC236}">
                <a16:creationId xmlns:a16="http://schemas.microsoft.com/office/drawing/2014/main" id="{1050832A-89B7-F943-AAF7-65086ABBE582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C8D21C-2A62-904D-AABD-B382FB824989}"/>
              </a:ext>
            </a:extLst>
          </p:cNvPr>
          <p:cNvSpPr txBox="1"/>
          <p:nvPr/>
        </p:nvSpPr>
        <p:spPr>
          <a:xfrm>
            <a:off x="181313" y="1760430"/>
            <a:ext cx="195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N" b="1" dirty="0"/>
              <a:t>Key Challenges: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E59BB5-9CD5-3C41-9330-D50A5ECF670B}"/>
              </a:ext>
            </a:extLst>
          </p:cNvPr>
          <p:cNvSpPr txBox="1"/>
          <p:nvPr/>
        </p:nvSpPr>
        <p:spPr>
          <a:xfrm>
            <a:off x="181312" y="3095801"/>
            <a:ext cx="231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N" b="1" dirty="0"/>
              <a:t>Solutions: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EECE3E-CD07-914D-86E5-6EB6FBFE2F34}"/>
              </a:ext>
            </a:extLst>
          </p:cNvPr>
          <p:cNvSpPr txBox="1"/>
          <p:nvPr/>
        </p:nvSpPr>
        <p:spPr>
          <a:xfrm>
            <a:off x="2393759" y="2547824"/>
            <a:ext cx="2545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Architecture Optimization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353910-B904-3147-A021-F6BEB8D8E722}"/>
              </a:ext>
            </a:extLst>
          </p:cNvPr>
          <p:cNvSpPr txBox="1"/>
          <p:nvPr/>
        </p:nvSpPr>
        <p:spPr>
          <a:xfrm>
            <a:off x="6148631" y="2547824"/>
            <a:ext cx="2220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Model Pruning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140B83-2012-CC43-B536-F92300B1DF83}"/>
              </a:ext>
            </a:extLst>
          </p:cNvPr>
          <p:cNvSpPr txBox="1"/>
          <p:nvPr/>
        </p:nvSpPr>
        <p:spPr>
          <a:xfrm>
            <a:off x="181313" y="4296015"/>
            <a:ext cx="195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CN" b="1" dirty="0"/>
              <a:t>Deployment &amp; Applications: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0F544D4-3793-8040-8B77-D555A7CCAC25}"/>
              </a:ext>
            </a:extLst>
          </p:cNvPr>
          <p:cNvSpPr/>
          <p:nvPr/>
        </p:nvSpPr>
        <p:spPr>
          <a:xfrm>
            <a:off x="2244956" y="4275401"/>
            <a:ext cx="2877668" cy="62343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4332DF8-6857-BC46-A13F-CC841CACB671}"/>
              </a:ext>
            </a:extLst>
          </p:cNvPr>
          <p:cNvSpPr txBox="1"/>
          <p:nvPr/>
        </p:nvSpPr>
        <p:spPr>
          <a:xfrm>
            <a:off x="2325518" y="4343798"/>
            <a:ext cx="2745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AutoML Platform for</a:t>
            </a:r>
          </a:p>
          <a:p>
            <a:pPr algn="ctr"/>
            <a:r>
              <a:rPr lang="en-CN" dirty="0">
                <a:solidFill>
                  <a:schemeClr val="tx1"/>
                </a:solidFill>
              </a:rPr>
              <a:t>Medical Diagnosis &amp; Game AI 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9400B6B-D675-A843-8E3D-56F478E0CC5A}"/>
              </a:ext>
            </a:extLst>
          </p:cNvPr>
          <p:cNvSpPr/>
          <p:nvPr/>
        </p:nvSpPr>
        <p:spPr>
          <a:xfrm>
            <a:off x="5844116" y="4261753"/>
            <a:ext cx="2877668" cy="623432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7A31171-7782-A141-A112-076B802492AE}"/>
              </a:ext>
            </a:extLst>
          </p:cNvPr>
          <p:cNvSpPr txBox="1"/>
          <p:nvPr/>
        </p:nvSpPr>
        <p:spPr>
          <a:xfrm>
            <a:off x="5907115" y="4305688"/>
            <a:ext cx="2747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Real-time </a:t>
            </a:r>
          </a:p>
          <a:p>
            <a:pPr algn="ctr"/>
            <a:r>
              <a:rPr lang="en-CN" dirty="0">
                <a:solidFill>
                  <a:schemeClr val="tx1"/>
                </a:solidFill>
              </a:rPr>
              <a:t>Video Conferencing System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CB3136-AE84-3F4A-9526-58EFC59C7FC3}"/>
              </a:ext>
            </a:extLst>
          </p:cNvPr>
          <p:cNvSpPr/>
          <p:nvPr/>
        </p:nvSpPr>
        <p:spPr>
          <a:xfrm>
            <a:off x="2244955" y="1602604"/>
            <a:ext cx="2877668" cy="62343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Reduce Redundancy in Architectures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C35594-CD08-CF49-AE0C-023C4359E601}"/>
              </a:ext>
            </a:extLst>
          </p:cNvPr>
          <p:cNvSpPr/>
          <p:nvPr/>
        </p:nvSpPr>
        <p:spPr>
          <a:xfrm>
            <a:off x="5842040" y="1602603"/>
            <a:ext cx="2877668" cy="62343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Reduce Redundancy in </a:t>
            </a:r>
          </a:p>
          <a:p>
            <a:pPr algn="ctr"/>
            <a:r>
              <a:rPr lang="en-CN" dirty="0">
                <a:solidFill>
                  <a:schemeClr val="tx1"/>
                </a:solidFill>
              </a:rPr>
              <a:t>Model Parameters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04FD35-B83B-FA4C-AA94-4CDC6DB17BA0}"/>
              </a:ext>
            </a:extLst>
          </p:cNvPr>
          <p:cNvCxnSpPr>
            <a:cxnSpLocks/>
            <a:stCxn id="33" idx="2"/>
            <a:endCxn id="72" idx="0"/>
          </p:cNvCxnSpPr>
          <p:nvPr/>
        </p:nvCxnSpPr>
        <p:spPr>
          <a:xfrm>
            <a:off x="3683789" y="3951556"/>
            <a:ext cx="1" cy="323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C5191-1F64-F64A-B542-835F14F6102E}"/>
              </a:ext>
            </a:extLst>
          </p:cNvPr>
          <p:cNvCxnSpPr>
            <a:cxnSpLocks/>
            <a:stCxn id="34" idx="2"/>
            <a:endCxn id="74" idx="0"/>
          </p:cNvCxnSpPr>
          <p:nvPr/>
        </p:nvCxnSpPr>
        <p:spPr>
          <a:xfrm>
            <a:off x="7280874" y="3951556"/>
            <a:ext cx="2076" cy="31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70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11A68532-ED86-C34C-BE17-D9701528B111}"/>
              </a:ext>
            </a:extLst>
          </p:cNvPr>
          <p:cNvSpPr>
            <a:spLocks noGrp="1"/>
          </p:cNvSpPr>
          <p:nvPr/>
        </p:nvSpPr>
        <p:spPr>
          <a:xfrm>
            <a:off x="3037046" y="2998379"/>
            <a:ext cx="3069908" cy="3071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NeurIPS’19 &amp; TPAMI’21</a:t>
            </a: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178332EA-B612-BA42-9EC1-A23234DC724B}"/>
              </a:ext>
            </a:extLst>
          </p:cNvPr>
          <p:cNvSpPr>
            <a:spLocks noGrp="1"/>
          </p:cNvSpPr>
          <p:nvPr/>
        </p:nvSpPr>
        <p:spPr>
          <a:xfrm>
            <a:off x="2397919" y="3690061"/>
            <a:ext cx="4348163" cy="60579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Yong Guo, Yin Zheng,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Mingkui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Tan, Qi Chen, 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Jian Chen,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Peilin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Zhao, </a:t>
            </a:r>
            <a:r>
              <a:rPr lang="en-US" altLang="zh-CN" sz="1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Junzhou</a:t>
            </a:r>
            <a:r>
              <a:rPr lang="en-US" altLang="zh-CN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Huang 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DD58AF4-9DA4-1346-8FCB-46C70DD7316B}"/>
              </a:ext>
            </a:extLst>
          </p:cNvPr>
          <p:cNvSpPr txBox="1">
            <a:spLocks/>
          </p:cNvSpPr>
          <p:nvPr/>
        </p:nvSpPr>
        <p:spPr>
          <a:xfrm>
            <a:off x="243349" y="1493210"/>
            <a:ext cx="8662138" cy="6467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3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NAT: Neural Architecture Transformer for Accurate and Compact Architectures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79841767-F955-9F4D-8E27-40ECBDE33A38}"/>
              </a:ext>
            </a:extLst>
          </p:cNvPr>
          <p:cNvSpPr txBox="1">
            <a:spLocks/>
          </p:cNvSpPr>
          <p:nvPr/>
        </p:nvSpPr>
        <p:spPr>
          <a:xfrm>
            <a:off x="8612723" y="4778375"/>
            <a:ext cx="499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07146-DD1E-4EBD-B8F7-D93B3206AC37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01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36353</TotalTime>
  <Words>2661</Words>
  <Application>Microsoft Macintosh PowerPoint</Application>
  <PresentationFormat>On-screen Show (16:9)</PresentationFormat>
  <Paragraphs>311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Microsoft YaHei</vt:lpstr>
      <vt:lpstr>Segoe UI Emoji</vt:lpstr>
      <vt:lpstr>Cambria Math</vt:lpstr>
      <vt:lpstr>Wingdings</vt:lpstr>
      <vt:lpstr>Microsoft YaHei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v25553</cp:lastModifiedBy>
  <cp:revision>1942</cp:revision>
  <cp:lastPrinted>2022-11-01T07:17:17Z</cp:lastPrinted>
  <dcterms:modified xsi:type="dcterms:W3CDTF">2023-01-06T08:49:07Z</dcterms:modified>
</cp:coreProperties>
</file>